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75" r:id="rId2"/>
    <p:sldId id="315" r:id="rId3"/>
    <p:sldId id="311" r:id="rId4"/>
    <p:sldId id="313" r:id="rId5"/>
    <p:sldId id="266" r:id="rId6"/>
    <p:sldId id="312" r:id="rId7"/>
    <p:sldId id="291" r:id="rId8"/>
    <p:sldId id="269" r:id="rId9"/>
    <p:sldId id="268" r:id="rId10"/>
    <p:sldId id="271" r:id="rId11"/>
    <p:sldId id="272" r:id="rId12"/>
    <p:sldId id="273" r:id="rId13"/>
    <p:sldId id="274" r:id="rId14"/>
    <p:sldId id="292" r:id="rId15"/>
    <p:sldId id="265" r:id="rId16"/>
    <p:sldId id="264" r:id="rId17"/>
    <p:sldId id="286" r:id="rId18"/>
    <p:sldId id="293" r:id="rId19"/>
    <p:sldId id="294" r:id="rId20"/>
    <p:sldId id="295" r:id="rId21"/>
    <p:sldId id="297" r:id="rId22"/>
    <p:sldId id="302" r:id="rId23"/>
    <p:sldId id="304" r:id="rId24"/>
    <p:sldId id="305" r:id="rId25"/>
    <p:sldId id="307" r:id="rId26"/>
    <p:sldId id="308" r:id="rId27"/>
    <p:sldId id="288" r:id="rId28"/>
    <p:sldId id="316" r:id="rId29"/>
    <p:sldId id="317" r:id="rId30"/>
    <p:sldId id="318" r:id="rId31"/>
    <p:sldId id="31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94"/>
    <p:restoredTop sz="88959" autoAdjust="0"/>
  </p:normalViewPr>
  <p:slideViewPr>
    <p:cSldViewPr snapToGrid="0" snapToObjects="1">
      <p:cViewPr varScale="1">
        <p:scale>
          <a:sx n="101" d="100"/>
          <a:sy n="101" d="100"/>
        </p:scale>
        <p:origin x="-120"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F63169-8556-0642-9824-815D8D63B646}" type="datetimeFigureOut">
              <a:rPr lang="en-US" smtClean="0"/>
              <a:t>6/8/15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009CC8-6498-4848-91F7-5C3D6D37F3F6}" type="slidenum">
              <a:rPr lang="en-US" smtClean="0"/>
              <a:t>‹#›</a:t>
            </a:fld>
            <a:endParaRPr lang="en-US"/>
          </a:p>
        </p:txBody>
      </p:sp>
    </p:spTree>
    <p:extLst>
      <p:ext uri="{BB962C8B-B14F-4D97-AF65-F5344CB8AC3E}">
        <p14:creationId xmlns:p14="http://schemas.microsoft.com/office/powerpoint/2010/main" val="34070524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psiexp.ss.uci.edu/research/papers/SteyversGriffithsLSABookFormatted.pd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u="sng" dirty="0" smtClean="0"/>
              <a:t>Finding:</a:t>
            </a:r>
            <a:r>
              <a:rPr lang="en-US" dirty="0" smtClean="0"/>
              <a:t> Knowledge management and transfer within NASA does not always result in critical knowledge from mishaps, accidents, technical investigations, and other important events being incorporated into standards and other documents, or shared in ways that are easily discoverable across NASA. Lessons learned, accidental discoveries, and collateral benefits from all of NASA’s human space flight activity are immeasurable.</a:t>
            </a:r>
          </a:p>
          <a:p>
            <a:endParaRPr lang="en-US" dirty="0" smtClean="0"/>
          </a:p>
          <a:p>
            <a:pPr marL="0" indent="0">
              <a:buNone/>
            </a:pPr>
            <a:r>
              <a:rPr lang="en-US" u="sng" dirty="0" smtClean="0"/>
              <a:t>Recommendation:</a:t>
            </a:r>
            <a:r>
              <a:rPr lang="en-US" dirty="0" smtClean="0"/>
              <a:t> The ASAP strongly recommends a formal effort to ensure that NASA prioritizes the most critical knowledge that emerges from events such as mishaps, accidents, and technical investigations. This knowledge should be made highly visible and easily accessible.</a:t>
            </a:r>
          </a:p>
          <a:p>
            <a:endParaRPr lang="en-US" dirty="0" smtClean="0"/>
          </a:p>
          <a:p>
            <a:pPr marL="0" indent="0">
              <a:buNone/>
            </a:pPr>
            <a:r>
              <a:rPr lang="en-US" u="sng" dirty="0" smtClean="0"/>
              <a:t>Rationale:</a:t>
            </a:r>
            <a:r>
              <a:rPr lang="en-US" dirty="0" smtClean="0"/>
              <a:t> When one looks at what has been lost or difficult to regain from Apollo, one can see the importance of capturing the wisdom of those who have gone before. </a:t>
            </a:r>
          </a:p>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1</a:t>
            </a:fld>
            <a:endParaRPr lang="en-US"/>
          </a:p>
        </p:txBody>
      </p:sp>
    </p:spTree>
    <p:extLst>
      <p:ext uri="{BB962C8B-B14F-4D97-AF65-F5344CB8AC3E}">
        <p14:creationId xmlns:p14="http://schemas.microsoft.com/office/powerpoint/2010/main" val="4025233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database</a:t>
            </a:r>
            <a:r>
              <a:rPr lang="en-US" sz="1200" kern="1200" baseline="0" dirty="0" smtClean="0">
                <a:solidFill>
                  <a:schemeClr val="tx1"/>
                </a:solidFill>
                <a:effectLst/>
                <a:latin typeface="+mn-lt"/>
                <a:ea typeface="+mn-ea"/>
                <a:cs typeface="+mn-cs"/>
              </a:rPr>
              <a:t> was not being used on a regular basis to extract lesson and when it was users complained on how difficult it was to find appropriate lessons. They had to read through too many lessons, wasting precious project time. Users could only filter by date or Center, even though the lesson contained other useful information, such as, category, safety related, program or project phase, directorate etc.</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Fortunately the data set contained substantial metadata, providing opportunities to enhance the exploration of the corpus through the generated topics models. Late we will demonstrate how to find documents quickly and their association to the metadata.</a:t>
            </a:r>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19</a:t>
            </a:fld>
            <a:endParaRPr lang="en-US"/>
          </a:p>
        </p:txBody>
      </p:sp>
    </p:spTree>
    <p:extLst>
      <p:ext uri="{BB962C8B-B14F-4D97-AF65-F5344CB8AC3E}">
        <p14:creationId xmlns:p14="http://schemas.microsoft.com/office/powerpoint/2010/main" val="1431419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Topic modeling</a:t>
            </a:r>
            <a:r>
              <a:rPr lang="en-US" baseline="0" dirty="0" smtClean="0"/>
              <a:t> provides </a:t>
            </a:r>
            <a:r>
              <a:rPr lang="en-US" baseline="0" smtClean="0"/>
              <a:t>an algorithmic </a:t>
            </a:r>
            <a:r>
              <a:rPr lang="en-US" baseline="0" dirty="0" smtClean="0"/>
              <a:t>solution to managing, organizing and annotating large archival text. The annotations aid you in tasks of information retrieval, classification and corpus exploration</a:t>
            </a:r>
            <a:endParaRPr lang="en-US" dirty="0" smtClean="0"/>
          </a:p>
          <a:p>
            <a:endParaRPr lang="en-US" dirty="0" smtClean="0"/>
          </a:p>
          <a:p>
            <a:r>
              <a:rPr lang="en-US" dirty="0" smtClean="0"/>
              <a:t>Topic models provide a simple way to analyze large volumes of unlabeled text. A "topic" consists of a cluster of words that frequently occur together. Using contextual clues, topic models can connect words with similar meanings and distinguish between uses of words with multiple meanings. For a general introduction to topic modeling, see for example </a:t>
            </a:r>
            <a:r>
              <a:rPr lang="en-US" dirty="0" smtClean="0">
                <a:hlinkClick r:id="rId3"/>
              </a:rPr>
              <a:t>Probabilistic Topic Models</a:t>
            </a:r>
            <a:r>
              <a:rPr lang="en-US" dirty="0" smtClean="0"/>
              <a:t> by </a:t>
            </a:r>
            <a:r>
              <a:rPr lang="en-US" dirty="0" err="1" smtClean="0"/>
              <a:t>Steyvers</a:t>
            </a:r>
            <a:r>
              <a:rPr lang="en-US" dirty="0" smtClean="0"/>
              <a:t> and Griffiths (2007). </a:t>
            </a:r>
          </a:p>
          <a:p>
            <a:endParaRPr lang="en-US" dirty="0" smtClean="0"/>
          </a:p>
          <a:p>
            <a:r>
              <a:rPr lang="en-US" sz="1200" b="0" i="0" u="none" strike="noStrike" kern="1200" baseline="0" dirty="0" smtClean="0">
                <a:solidFill>
                  <a:schemeClr val="tx1"/>
                </a:solidFill>
                <a:latin typeface="+mn-lt"/>
                <a:ea typeface="+mn-ea"/>
                <a:cs typeface="+mn-cs"/>
              </a:rPr>
              <a:t>In machine learning and natural language processing topic models are generative models which provide a probabilistic framework for the term frequency occurrences in documents in a given corpus.</a:t>
            </a:r>
            <a:endParaRPr lang="en-US" dirty="0" smtClean="0"/>
          </a:p>
        </p:txBody>
      </p:sp>
      <p:sp>
        <p:nvSpPr>
          <p:cNvPr id="4" name="Slide Number Placeholder 3"/>
          <p:cNvSpPr>
            <a:spLocks noGrp="1"/>
          </p:cNvSpPr>
          <p:nvPr>
            <p:ph type="sldNum" sz="quarter" idx="10"/>
          </p:nvPr>
        </p:nvSpPr>
        <p:spPr/>
        <p:txBody>
          <a:bodyPr/>
          <a:lstStyle/>
          <a:p>
            <a:fld id="{52BE4D33-F201-AC4F-B814-4DE9697CD1F7}" type="slidenum">
              <a:rPr lang="en-US" smtClean="0"/>
              <a:t>20</a:t>
            </a:fld>
            <a:endParaRPr lang="en-US"/>
          </a:p>
        </p:txBody>
      </p:sp>
    </p:spTree>
    <p:extLst>
      <p:ext uri="{BB962C8B-B14F-4D97-AF65-F5344CB8AC3E}">
        <p14:creationId xmlns:p14="http://schemas.microsoft.com/office/powerpoint/2010/main" val="1665947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tm package, which stands for text mining, is used in this code import a documents into a corpus object. The function can import PDFs, web data and text files. In this case, I imported over 2000 lessons from a csv file. Once the corpus is created, in order to do the LDA , you will need to create a Document Term Matrix. This is done by using the Document Term Matrix function from the tm package. The function will read your corpus, preprocess the data, based on the options you set, returning the matrix. In the highlighted code, I pre-processed the text, by stemming, removing stop words, keeping words with a length of at least 3 characters, and removing numbers and punctuation. The document term matrix displays the terms within each document and can be highly sparse. To Reduce the size, we reduced the DTM to words that occurred in at least five documents.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Once the model is generated, you can extract</a:t>
            </a:r>
            <a:r>
              <a:rPr lang="en-US" baseline="0" dirty="0" smtClean="0"/>
              <a:t> values and begin exploring the data. In this slide the terms function from the topic model package will display the n number of terms for each topic, where n is number of terms to display. In this example, 5 terms were selected. The terms provide you with an idea of the topic theme. Topic 1 contains the terms pressure, tank, propellant, valve, and fluid, giving an indication this theme is most likely about pressure valves on propellant tanks. An end user who is looking for lessons pertaining to valves, tanks or fuels may want to go to the documents in topic 1 or 22, which also has similar words. But how do we know which documents to read?</a:t>
            </a:r>
            <a:endParaRPr lang="en-US" dirty="0" smtClean="0"/>
          </a:p>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21</a:t>
            </a:fld>
            <a:endParaRPr lang="en-US"/>
          </a:p>
        </p:txBody>
      </p:sp>
    </p:spTree>
    <p:extLst>
      <p:ext uri="{BB962C8B-B14F-4D97-AF65-F5344CB8AC3E}">
        <p14:creationId xmlns:p14="http://schemas.microsoft.com/office/powerpoint/2010/main" val="2113903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22</a:t>
            </a:fld>
            <a:endParaRPr lang="en-US"/>
          </a:p>
        </p:txBody>
      </p:sp>
    </p:spTree>
    <p:extLst>
      <p:ext uri="{BB962C8B-B14F-4D97-AF65-F5344CB8AC3E}">
        <p14:creationId xmlns:p14="http://schemas.microsoft.com/office/powerpoint/2010/main" val="260152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23</a:t>
            </a:fld>
            <a:endParaRPr lang="en-US"/>
          </a:p>
        </p:txBody>
      </p:sp>
    </p:spTree>
    <p:extLst>
      <p:ext uri="{BB962C8B-B14F-4D97-AF65-F5344CB8AC3E}">
        <p14:creationId xmlns:p14="http://schemas.microsoft.com/office/powerpoint/2010/main" val="2025187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24</a:t>
            </a:fld>
            <a:endParaRPr lang="en-US"/>
          </a:p>
        </p:txBody>
      </p:sp>
    </p:spTree>
    <p:extLst>
      <p:ext uri="{BB962C8B-B14F-4D97-AF65-F5344CB8AC3E}">
        <p14:creationId xmlns:p14="http://schemas.microsoft.com/office/powerpoint/2010/main" val="1850952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25</a:t>
            </a:fld>
            <a:endParaRPr lang="en-US"/>
          </a:p>
        </p:txBody>
      </p:sp>
    </p:spTree>
    <p:extLst>
      <p:ext uri="{BB962C8B-B14F-4D97-AF65-F5344CB8AC3E}">
        <p14:creationId xmlns:p14="http://schemas.microsoft.com/office/powerpoint/2010/main" val="63842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26</a:t>
            </a:fld>
            <a:endParaRPr lang="en-US"/>
          </a:p>
        </p:txBody>
      </p:sp>
    </p:spTree>
    <p:extLst>
      <p:ext uri="{BB962C8B-B14F-4D97-AF65-F5344CB8AC3E}">
        <p14:creationId xmlns:p14="http://schemas.microsoft.com/office/powerpoint/2010/main" val="1953443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27</a:t>
            </a:fld>
            <a:endParaRPr lang="en-US"/>
          </a:p>
        </p:txBody>
      </p:sp>
    </p:spTree>
    <p:extLst>
      <p:ext uri="{BB962C8B-B14F-4D97-AF65-F5344CB8AC3E}">
        <p14:creationId xmlns:p14="http://schemas.microsoft.com/office/powerpoint/2010/main" val="53495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altLang="ja-JP" sz="1200" dirty="0" smtClean="0">
                <a:latin typeface="Times New Roman" charset="0"/>
              </a:rPr>
              <a:t>Needless to say, there are numerous challenges that one will expect to face when building KM systems. </a:t>
            </a:r>
          </a:p>
          <a:p>
            <a:pPr eaLnBrk="1" hangingPunct="1">
              <a:lnSpc>
                <a:spcPct val="90000"/>
              </a:lnSpc>
            </a:pPr>
            <a:endParaRPr lang="en-US" altLang="ja-JP" sz="1200" dirty="0" smtClean="0">
              <a:latin typeface="Times New Roman" charset="0"/>
            </a:endParaRPr>
          </a:p>
          <a:p>
            <a:pPr eaLnBrk="1" hangingPunct="1">
              <a:lnSpc>
                <a:spcPct val="90000"/>
              </a:lnSpc>
            </a:pPr>
            <a:r>
              <a:rPr lang="en-US" altLang="ja-JP" sz="1200" dirty="0" smtClean="0">
                <a:latin typeface="Times New Roman" charset="0"/>
              </a:rPr>
              <a:t>Here, I have listed four which are considered as universal.</a:t>
            </a:r>
          </a:p>
          <a:p>
            <a:pPr eaLnBrk="1" hangingPunct="1">
              <a:lnSpc>
                <a:spcPct val="90000"/>
              </a:lnSpc>
            </a:pPr>
            <a:endParaRPr lang="en-US" altLang="ja-JP" sz="1200" dirty="0" smtClean="0">
              <a:latin typeface="Times New Roman" charset="0"/>
            </a:endParaRPr>
          </a:p>
          <a:p>
            <a:pPr eaLnBrk="1" hangingPunct="1">
              <a:lnSpc>
                <a:spcPct val="90000"/>
              </a:lnSpc>
            </a:pPr>
            <a:r>
              <a:rPr lang="en-US" altLang="ja-JP" sz="1200" dirty="0" smtClean="0">
                <a:latin typeface="Times New Roman" charset="0"/>
              </a:rPr>
              <a:t>The first challenge is culture.  Here, we are not simply referring to culture as in your place of birth, your nationality, etc.</a:t>
            </a:r>
          </a:p>
          <a:p>
            <a:pPr eaLnBrk="1" hangingPunct="1">
              <a:lnSpc>
                <a:spcPct val="90000"/>
              </a:lnSpc>
            </a:pPr>
            <a:r>
              <a:rPr lang="en-US" altLang="ja-JP" sz="1200" dirty="0" smtClean="0">
                <a:latin typeface="Times New Roman" charset="0"/>
              </a:rPr>
              <a:t>The challenge is more than that.  It involves the challenge of getting people to share knowledge, getting people to the point of willing to share what they know.  This challenge is more of an art of doing it, rather than technical.  For a knowledge developer, one of the primary skills or qualifications is the ability to get the experts share the tacit knowledge related to the domain of the KMS that is to build.</a:t>
            </a:r>
          </a:p>
          <a:p>
            <a:pPr eaLnBrk="1" hangingPunct="1">
              <a:lnSpc>
                <a:spcPct val="90000"/>
              </a:lnSpc>
            </a:pPr>
            <a:endParaRPr lang="en-US" altLang="ja-JP" sz="1200" dirty="0" smtClean="0">
              <a:latin typeface="Times New Roman" charset="0"/>
            </a:endParaRPr>
          </a:p>
          <a:p>
            <a:pPr eaLnBrk="1" hangingPunct="1">
              <a:lnSpc>
                <a:spcPct val="90000"/>
              </a:lnSpc>
            </a:pPr>
            <a:r>
              <a:rPr lang="en-US" altLang="ja-JP" sz="1200" dirty="0" smtClean="0">
                <a:latin typeface="Times New Roman" charset="0"/>
              </a:rPr>
              <a:t>If you are in the position of a manager, what are the ways that you can think of to encourage your subordinates to share what they know with one another??</a:t>
            </a:r>
          </a:p>
          <a:p>
            <a:pPr eaLnBrk="1" hangingPunct="1">
              <a:lnSpc>
                <a:spcPct val="90000"/>
              </a:lnSpc>
            </a:pPr>
            <a:endParaRPr lang="en-US" altLang="ja-JP" sz="1200" dirty="0" smtClean="0">
              <a:latin typeface="Times New Roman" charset="0"/>
            </a:endParaRPr>
          </a:p>
          <a:p>
            <a:pPr eaLnBrk="1" hangingPunct="1">
              <a:lnSpc>
                <a:spcPct val="90000"/>
              </a:lnSpc>
            </a:pPr>
            <a:r>
              <a:rPr lang="en-US" altLang="ja-JP" sz="1200" dirty="0" smtClean="0">
                <a:latin typeface="Times New Roman" charset="0"/>
              </a:rPr>
              <a:t>The next challenge is knowledge evaluation.  This involves the assessment of the worth of knowledge (people, files, documents, databases, </a:t>
            </a:r>
            <a:r>
              <a:rPr lang="en-US" altLang="ja-JP" sz="1200" dirty="0" err="1" smtClean="0">
                <a:latin typeface="Times New Roman" charset="0"/>
              </a:rPr>
              <a:t>etc</a:t>
            </a:r>
            <a:r>
              <a:rPr lang="en-US" altLang="ja-JP" sz="1200" dirty="0" smtClean="0">
                <a:latin typeface="Times New Roman" charset="0"/>
              </a:rPr>
              <a:t>)  that exist across the entire organization, in order to determine both domain and scope of KM projects that should be initiated.  This will imply a project in itself, the more substantial the larger an organization.  This will imply that one has to selective in determining what are relevant knowledge, where they reside, and what benefits they will derive if they are captured and put in a form that can be shared and used.</a:t>
            </a:r>
          </a:p>
          <a:p>
            <a:pPr eaLnBrk="1" hangingPunct="1">
              <a:lnSpc>
                <a:spcPct val="90000"/>
              </a:lnSpc>
            </a:pPr>
            <a:endParaRPr lang="en-US" altLang="ja-JP" sz="1200" dirty="0" smtClean="0">
              <a:latin typeface="Times New Roman" charset="0"/>
            </a:endParaRPr>
          </a:p>
          <a:p>
            <a:pPr eaLnBrk="1" hangingPunct="1">
              <a:lnSpc>
                <a:spcPct val="90000"/>
              </a:lnSpc>
            </a:pPr>
            <a:r>
              <a:rPr lang="en-US" altLang="ja-JP" sz="1200" dirty="0" smtClean="0">
                <a:latin typeface="Times New Roman" charset="0"/>
              </a:rPr>
              <a:t>The third challenge is knowledge processing.  By knowledge processing, it is the task of finding out how experts make decision on their tasks based on the knowledge they possess.  This is an important challenge that will eventually influence the quality of the KM system that is to build.</a:t>
            </a:r>
          </a:p>
          <a:p>
            <a:pPr eaLnBrk="1" hangingPunct="1">
              <a:lnSpc>
                <a:spcPct val="90000"/>
              </a:lnSpc>
            </a:pPr>
            <a:endParaRPr lang="en-US" altLang="ja-JP" sz="1200" dirty="0" smtClean="0">
              <a:latin typeface="Times New Roman" charset="0"/>
            </a:endParaRPr>
          </a:p>
          <a:p>
            <a:pPr eaLnBrk="1" hangingPunct="1">
              <a:lnSpc>
                <a:spcPct val="90000"/>
              </a:lnSpc>
            </a:pPr>
            <a:r>
              <a:rPr lang="en-US" altLang="ja-JP" sz="1200" dirty="0" smtClean="0">
                <a:latin typeface="Times New Roman" charset="0"/>
              </a:rPr>
              <a:t>Finally, there is the challenge of knowledge implementation.  This is most technical among the four challenges, and are related to the activity of organizing knowledge that has been identified and integrating it to the processing strategy being adopted by the organization.  Being able to successfully overcome this challenge is like overcoming the last hurdle before final deployment of the KM system.</a:t>
            </a:r>
          </a:p>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2</a:t>
            </a:fld>
            <a:endParaRPr lang="en-US"/>
          </a:p>
        </p:txBody>
      </p:sp>
    </p:spTree>
    <p:extLst>
      <p:ext uri="{BB962C8B-B14F-4D97-AF65-F5344CB8AC3E}">
        <p14:creationId xmlns:p14="http://schemas.microsoft.com/office/powerpoint/2010/main" val="502278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primary system</a:t>
            </a:r>
            <a:r>
              <a:rPr lang="en-US" baseline="0" dirty="0" smtClean="0"/>
              <a:t> of finding and presenting data is not working, we are trying to force all types of data into one presentation method</a:t>
            </a:r>
          </a:p>
          <a:p>
            <a:r>
              <a:rPr lang="en-US" baseline="0" dirty="0" smtClean="0"/>
              <a:t>Exhibit – Exploratory - Explanatory</a:t>
            </a:r>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3</a:t>
            </a:fld>
            <a:endParaRPr lang="en-US"/>
          </a:p>
        </p:txBody>
      </p:sp>
    </p:spTree>
    <p:extLst>
      <p:ext uri="{BB962C8B-B14F-4D97-AF65-F5344CB8AC3E}">
        <p14:creationId xmlns:p14="http://schemas.microsoft.com/office/powerpoint/2010/main" val="1772954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and Learn (PAL) The after action review is currently being used within other NASA organizations under the PAL process. Similar to the after-action review or hot wash, the idea is to create a learning event at the end of selected critical activities in the life of a project. These learning events are facilitated and incorporate the following principles:</a:t>
            </a:r>
          </a:p>
          <a:p>
            <a:endParaRPr lang="en-US" dirty="0" smtClean="0"/>
          </a:p>
          <a:p>
            <a:r>
              <a:rPr lang="en-US" dirty="0" err="1" smtClean="0"/>
              <a:t>CoP</a:t>
            </a:r>
            <a:r>
              <a:rPr lang="en-US" dirty="0" smtClean="0"/>
              <a:t> A community of practice or network is a group of people who freely share ideas, experiences, and solutions in a culture of trust and collaboration that breaks down organizational barriers. Members of a community are informally bound by what they do together – from engaging in lunchtime discussions to solving difficult problems – and by what they have learned through their mutual engagement in these activities. A community exists to enhance the performance of its members by</a:t>
            </a:r>
          </a:p>
          <a:p>
            <a:endParaRPr lang="en-US" dirty="0" smtClean="0"/>
          </a:p>
          <a:p>
            <a:r>
              <a:rPr lang="en-US" dirty="0" smtClean="0"/>
              <a:t>Wiki Wikis are seen as the natural collaborative complement to the secure </a:t>
            </a:r>
            <a:r>
              <a:rPr lang="en-US" dirty="0" err="1" smtClean="0"/>
              <a:t>CoPs</a:t>
            </a:r>
            <a:r>
              <a:rPr lang="en-US" dirty="0" smtClean="0"/>
              <a:t>. While </a:t>
            </a:r>
            <a:r>
              <a:rPr lang="en-US" dirty="0" err="1" smtClean="0"/>
              <a:t>CoPs</a:t>
            </a:r>
            <a:r>
              <a:rPr lang="en-US" dirty="0" smtClean="0"/>
              <a:t> provide outstanding functionality for project teams and communities of interest, they are not designed first and foremost to support hyperlinked, configuration-managed content development. Wikis are </a:t>
            </a:r>
            <a:r>
              <a:rPr lang="en-US" dirty="0" err="1" smtClean="0"/>
              <a:t>webbased</a:t>
            </a:r>
            <a:r>
              <a:rPr lang="en-US" dirty="0" smtClean="0"/>
              <a:t> tools that provide a collaborative group authoring capability. Wiki technology, along with other organizational and individual behavioral shifts, will provide the way forward in enhancing efficiency and effectiveness. Wikis are highly flexible, powerful, web-based environments that allow community members to collaborate in the development of narrative "pages" representing the "knowledge or truth" on a given topic (as defined by the community of collaborators). </a:t>
            </a:r>
          </a:p>
          <a:p>
            <a:endParaRPr lang="en-US" dirty="0" smtClean="0"/>
          </a:p>
          <a:p>
            <a:r>
              <a:rPr lang="en-US" dirty="0" smtClean="0"/>
              <a:t>Best Practice</a:t>
            </a:r>
          </a:p>
          <a:p>
            <a:endParaRPr lang="en-US" dirty="0" smtClean="0"/>
          </a:p>
          <a:p>
            <a:r>
              <a:rPr lang="en-US" dirty="0" smtClean="0"/>
              <a:t>Peer Assist (learning before): A Peer Assist is a meeting or workshop where people from various business units share their experience, insights, and knowledge with a team that has requested some help and assist in applying help in the new context. </a:t>
            </a:r>
          </a:p>
          <a:p>
            <a:endParaRPr lang="en-US" dirty="0" smtClean="0"/>
          </a:p>
          <a:p>
            <a:r>
              <a:rPr lang="en-US" dirty="0" smtClean="0"/>
              <a:t>After-action Review (AR) (learning during): An AR is a quick and simple team learning process held after every identifiable team event. An AR is designed to quickly identify key lessons for both the team and individuals and to build trust and confidence among team members.</a:t>
            </a:r>
          </a:p>
          <a:p>
            <a:endParaRPr lang="en-US" dirty="0" smtClean="0"/>
          </a:p>
          <a:p>
            <a:r>
              <a:rPr lang="en-US" dirty="0" smtClean="0"/>
              <a:t>Retrospect (learning after): A Retrospect is a team meeting called after completion of a piece of work. The objective of a Retrospect is to capture the new knowledge of the team.</a:t>
            </a:r>
          </a:p>
          <a:p>
            <a:endParaRPr lang="en-US" dirty="0" smtClean="0"/>
          </a:p>
          <a:p>
            <a:r>
              <a:rPr lang="en-US" dirty="0" smtClean="0"/>
              <a:t>Knowledge Asset: Organizes relevant explicit and tacit knowledge into critical key learnings arising from a learning cycle. Not a cookbook but a means to get you to think differently about addressing a challenge or solving a problem. Supported and maintained by a Community of Practice it proves context, performance results, compelling stories, reusable artifacts and links to individuals who know</a:t>
            </a:r>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4</a:t>
            </a:fld>
            <a:endParaRPr lang="en-US"/>
          </a:p>
        </p:txBody>
      </p:sp>
    </p:spTree>
    <p:extLst>
      <p:ext uri="{BB962C8B-B14F-4D97-AF65-F5344CB8AC3E}">
        <p14:creationId xmlns:p14="http://schemas.microsoft.com/office/powerpoint/2010/main" val="86943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primary system</a:t>
            </a:r>
            <a:r>
              <a:rPr lang="en-US" baseline="0" dirty="0" smtClean="0"/>
              <a:t> of finding and presenting data is not working, we are trying to force all types of data into one presentation method</a:t>
            </a:r>
          </a:p>
          <a:p>
            <a:r>
              <a:rPr lang="en-US" baseline="0" dirty="0" smtClean="0"/>
              <a:t>Exhibit – Exploratory - Explanatory</a:t>
            </a:r>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6</a:t>
            </a:fld>
            <a:endParaRPr lang="en-US"/>
          </a:p>
        </p:txBody>
      </p:sp>
    </p:spTree>
    <p:extLst>
      <p:ext uri="{BB962C8B-B14F-4D97-AF65-F5344CB8AC3E}">
        <p14:creationId xmlns:p14="http://schemas.microsoft.com/office/powerpoint/2010/main" val="181099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primary system</a:t>
            </a:r>
            <a:r>
              <a:rPr lang="en-US" baseline="0" dirty="0" smtClean="0"/>
              <a:t> of finding and presenting data is not working, we are trying to force all types of data into one presentation method</a:t>
            </a:r>
          </a:p>
          <a:p>
            <a:r>
              <a:rPr lang="en-US" baseline="0" dirty="0" smtClean="0"/>
              <a:t>Exhibit – Exploratory - Explanatory</a:t>
            </a:r>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7</a:t>
            </a:fld>
            <a:endParaRPr lang="en-US"/>
          </a:p>
        </p:txBody>
      </p:sp>
    </p:spTree>
    <p:extLst>
      <p:ext uri="{BB962C8B-B14F-4D97-AF65-F5344CB8AC3E}">
        <p14:creationId xmlns:p14="http://schemas.microsoft.com/office/powerpoint/2010/main" val="534956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Management - </a:t>
            </a:r>
            <a:r>
              <a:rPr lang="en-US" dirty="0" smtClean="0">
                <a:latin typeface="Helvetica Neue Thin"/>
                <a:cs typeface="Helvetica Neue Thin"/>
              </a:rPr>
              <a:t>Improves accessibility, Increase likelihood of visibility, Streamlines development of visualization</a:t>
            </a:r>
          </a:p>
          <a:p>
            <a:endParaRPr lang="en-US" dirty="0" smtClean="0"/>
          </a:p>
          <a:p>
            <a:r>
              <a:rPr lang="en-US" dirty="0" smtClean="0"/>
              <a:t>Big Data</a:t>
            </a:r>
            <a:r>
              <a:rPr lang="en-US" baseline="0" dirty="0" smtClean="0"/>
              <a:t> Analytics</a:t>
            </a:r>
          </a:p>
          <a:p>
            <a:r>
              <a:rPr lang="en-US" dirty="0" smtClean="0">
                <a:latin typeface="Helvetica Neue Thin"/>
                <a:cs typeface="Helvetica Neue Thin"/>
              </a:rPr>
              <a:t>Provides Common Toolset and Expertise</a:t>
            </a:r>
          </a:p>
          <a:p>
            <a:pPr lvl="1"/>
            <a:r>
              <a:rPr lang="en-US" dirty="0" smtClean="0">
                <a:latin typeface="Helvetica Neue Thin"/>
                <a:cs typeface="Helvetica Neue Thin"/>
              </a:rPr>
              <a:t>R Statistical Programming</a:t>
            </a:r>
          </a:p>
          <a:p>
            <a:pPr lvl="1"/>
            <a:r>
              <a:rPr lang="en-US" dirty="0" smtClean="0">
                <a:latin typeface="Helvetica Neue Thin"/>
                <a:cs typeface="Helvetica Neue Thin"/>
              </a:rPr>
              <a:t>SAS</a:t>
            </a:r>
          </a:p>
          <a:p>
            <a:pPr lvl="1"/>
            <a:r>
              <a:rPr lang="en-US" dirty="0" err="1" smtClean="0">
                <a:latin typeface="Helvetica Neue Thin"/>
                <a:cs typeface="Helvetica Neue Thin"/>
              </a:rPr>
              <a:t>Mathematica</a:t>
            </a:r>
            <a:endParaRPr lang="en-US" dirty="0" smtClean="0">
              <a:latin typeface="Helvetica Neue Thin"/>
              <a:cs typeface="Helvetica Neue Thin"/>
            </a:endParaRPr>
          </a:p>
          <a:p>
            <a:r>
              <a:rPr lang="en-US" dirty="0" smtClean="0">
                <a:latin typeface="Helvetica Neue Thin"/>
                <a:cs typeface="Helvetica Neue Thin"/>
              </a:rPr>
              <a:t>Predictive Modeling</a:t>
            </a:r>
          </a:p>
          <a:p>
            <a:pPr lvl="1"/>
            <a:r>
              <a:rPr lang="en-US" dirty="0" smtClean="0">
                <a:latin typeface="Helvetica Neue Thin"/>
                <a:cs typeface="Helvetica Neue Thin"/>
              </a:rPr>
              <a:t>Decision Trees</a:t>
            </a:r>
          </a:p>
          <a:p>
            <a:pPr lvl="1"/>
            <a:r>
              <a:rPr lang="en-US" dirty="0" smtClean="0">
                <a:latin typeface="Helvetica Neue Thin"/>
                <a:cs typeface="Helvetica Neue Thin"/>
              </a:rPr>
              <a:t>Neural Nets</a:t>
            </a:r>
          </a:p>
          <a:p>
            <a:pPr lvl="1"/>
            <a:r>
              <a:rPr lang="en-US" dirty="0" smtClean="0">
                <a:latin typeface="Helvetica Neue Thin"/>
                <a:cs typeface="Helvetica Neue Thin"/>
              </a:rPr>
              <a:t>Regression</a:t>
            </a:r>
          </a:p>
          <a:p>
            <a:r>
              <a:rPr lang="en-US" dirty="0" smtClean="0">
                <a:latin typeface="Helvetica Neue Thin"/>
                <a:cs typeface="Helvetica Neue Thin"/>
              </a:rPr>
              <a:t>Analytical Capabilities</a:t>
            </a:r>
          </a:p>
          <a:p>
            <a:pPr lvl="1"/>
            <a:r>
              <a:rPr lang="en-US" dirty="0" smtClean="0">
                <a:latin typeface="Helvetica Neue Thin"/>
                <a:cs typeface="Helvetica Neue Thin"/>
              </a:rPr>
              <a:t>Natural Language Processing</a:t>
            </a:r>
          </a:p>
          <a:p>
            <a:pPr lvl="1"/>
            <a:r>
              <a:rPr lang="en-US" dirty="0" smtClean="0">
                <a:latin typeface="Helvetica Neue Thin"/>
                <a:cs typeface="Helvetica Neue Thin"/>
              </a:rPr>
              <a:t>Topic Modeling</a:t>
            </a:r>
          </a:p>
          <a:p>
            <a:pPr lvl="1"/>
            <a:r>
              <a:rPr lang="en-US" dirty="0" smtClean="0">
                <a:latin typeface="Helvetica Neue Thin"/>
                <a:cs typeface="Helvetica Neue Thin"/>
              </a:rPr>
              <a:t>Text Analytics</a:t>
            </a:r>
          </a:p>
          <a:p>
            <a:pPr lvl="1"/>
            <a:r>
              <a:rPr lang="en-US" dirty="0" smtClean="0">
                <a:latin typeface="Helvetica Neue Thin"/>
                <a:cs typeface="Helvetica Neue Thin"/>
              </a:rPr>
              <a:t>Search Algorithms	</a:t>
            </a:r>
          </a:p>
          <a:p>
            <a:pPr lvl="1"/>
            <a:endParaRPr lang="en-US" dirty="0" smtClean="0">
              <a:latin typeface="Helvetica Neue Thin"/>
              <a:cs typeface="Helvetica Neue Thin"/>
            </a:endParaRPr>
          </a:p>
          <a:p>
            <a:r>
              <a:rPr lang="en-US" dirty="0" smtClean="0">
                <a:latin typeface="Helvetica Neue Thin"/>
                <a:cs typeface="Helvetica Neue Thin"/>
              </a:rPr>
              <a:t>Knowledge Management</a:t>
            </a:r>
          </a:p>
          <a:p>
            <a:r>
              <a:rPr lang="en-US" dirty="0" smtClean="0">
                <a:latin typeface="Helvetica Neue Thin"/>
                <a:cs typeface="Helvetica Neue Thin"/>
              </a:rPr>
              <a:t>Turns tacit knowledge in to explicit knowledge</a:t>
            </a:r>
          </a:p>
          <a:p>
            <a:r>
              <a:rPr lang="en-US" dirty="0" smtClean="0">
                <a:latin typeface="Helvetica Neue Thin"/>
                <a:cs typeface="Helvetica Neue Thin"/>
              </a:rPr>
              <a:t>Makes explicit knowledge retrievable</a:t>
            </a:r>
          </a:p>
          <a:p>
            <a:r>
              <a:rPr lang="en-US" dirty="0" smtClean="0">
                <a:latin typeface="Helvetica Neue Thin"/>
                <a:cs typeface="Helvetica Neue Thin"/>
              </a:rPr>
              <a:t>Improve data identification and capture</a:t>
            </a:r>
          </a:p>
          <a:p>
            <a:r>
              <a:rPr lang="en-US" dirty="0" smtClean="0">
                <a:latin typeface="Helvetica Neue Thin"/>
                <a:cs typeface="Helvetica Neue Thin"/>
              </a:rPr>
              <a:t>Data Analysis and Search</a:t>
            </a:r>
          </a:p>
          <a:p>
            <a:r>
              <a:rPr lang="en-US" dirty="0" smtClean="0">
                <a:latin typeface="Helvetica Neue Thin"/>
                <a:cs typeface="Helvetica Neue Thin"/>
              </a:rPr>
              <a:t>Develops the Business Intelligence platform for visualization</a:t>
            </a:r>
          </a:p>
          <a:p>
            <a:pPr lvl="1"/>
            <a:endParaRPr lang="en-US" dirty="0" smtClean="0">
              <a:latin typeface="Helvetica Neue Thin"/>
              <a:cs typeface="Helvetica Neue Thin"/>
            </a:endParaRPr>
          </a:p>
          <a:p>
            <a:pPr lvl="1"/>
            <a:endParaRPr lang="en-US" dirty="0" smtClean="0">
              <a:latin typeface="Helvetica Neue Thin"/>
              <a:cs typeface="Helvetica Neue Thin"/>
            </a:endParaRPr>
          </a:p>
          <a:p>
            <a:pPr lvl="1"/>
            <a:endParaRPr lang="en-US" dirty="0" smtClean="0">
              <a:latin typeface="Helvetica Neue Thin"/>
              <a:cs typeface="Helvetica Neue Thin"/>
            </a:endParaRPr>
          </a:p>
          <a:p>
            <a:endParaRPr lang="en-US" dirty="0"/>
          </a:p>
        </p:txBody>
      </p:sp>
      <p:sp>
        <p:nvSpPr>
          <p:cNvPr id="4" name="Slide Number Placeholder 3"/>
          <p:cNvSpPr>
            <a:spLocks noGrp="1"/>
          </p:cNvSpPr>
          <p:nvPr>
            <p:ph type="sldNum" sz="quarter" idx="10"/>
          </p:nvPr>
        </p:nvSpPr>
        <p:spPr/>
        <p:txBody>
          <a:bodyPr/>
          <a:lstStyle/>
          <a:p>
            <a:fld id="{67009CC8-6498-4848-91F7-5C3D6D37F3F6}" type="slidenum">
              <a:rPr lang="en-US" smtClean="0"/>
              <a:t>9</a:t>
            </a:fld>
            <a:endParaRPr lang="en-US"/>
          </a:p>
        </p:txBody>
      </p:sp>
    </p:spTree>
    <p:extLst>
      <p:ext uri="{BB962C8B-B14F-4D97-AF65-F5344CB8AC3E}">
        <p14:creationId xmlns:p14="http://schemas.microsoft.com/office/powerpoint/2010/main" val="2016764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17</a:t>
            </a:fld>
            <a:endParaRPr lang="en-US"/>
          </a:p>
        </p:txBody>
      </p:sp>
    </p:spTree>
    <p:extLst>
      <p:ext uri="{BB962C8B-B14F-4D97-AF65-F5344CB8AC3E}">
        <p14:creationId xmlns:p14="http://schemas.microsoft.com/office/powerpoint/2010/main" val="534956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18</a:t>
            </a:fld>
            <a:endParaRPr lang="en-US"/>
          </a:p>
        </p:txBody>
      </p:sp>
    </p:spTree>
    <p:extLst>
      <p:ext uri="{BB962C8B-B14F-4D97-AF65-F5344CB8AC3E}">
        <p14:creationId xmlns:p14="http://schemas.microsoft.com/office/powerpoint/2010/main" val="1238433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93088E-FBCB-2447-9E07-4159E772B63F}" type="datetimeFigureOut">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CA5B3-AEFA-814D-86FA-C81D80C97D72}" type="slidenum">
              <a:rPr lang="en-US" smtClean="0"/>
              <a:t>‹#›</a:t>
            </a:fld>
            <a:endParaRPr lang="en-US"/>
          </a:p>
        </p:txBody>
      </p:sp>
    </p:spTree>
    <p:extLst>
      <p:ext uri="{BB962C8B-B14F-4D97-AF65-F5344CB8AC3E}">
        <p14:creationId xmlns:p14="http://schemas.microsoft.com/office/powerpoint/2010/main" val="3373856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93088E-FBCB-2447-9E07-4159E772B63F}" type="datetimeFigureOut">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CA5B3-AEFA-814D-86FA-C81D80C97D72}" type="slidenum">
              <a:rPr lang="en-US" smtClean="0"/>
              <a:t>‹#›</a:t>
            </a:fld>
            <a:endParaRPr lang="en-US"/>
          </a:p>
        </p:txBody>
      </p:sp>
    </p:spTree>
    <p:extLst>
      <p:ext uri="{BB962C8B-B14F-4D97-AF65-F5344CB8AC3E}">
        <p14:creationId xmlns:p14="http://schemas.microsoft.com/office/powerpoint/2010/main" val="2274772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93088E-FBCB-2447-9E07-4159E772B63F}" type="datetimeFigureOut">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CA5B3-AEFA-814D-86FA-C81D80C97D72}" type="slidenum">
              <a:rPr lang="en-US" smtClean="0"/>
              <a:t>‹#›</a:t>
            </a:fld>
            <a:endParaRPr lang="en-US"/>
          </a:p>
        </p:txBody>
      </p:sp>
    </p:spTree>
    <p:extLst>
      <p:ext uri="{BB962C8B-B14F-4D97-AF65-F5344CB8AC3E}">
        <p14:creationId xmlns:p14="http://schemas.microsoft.com/office/powerpoint/2010/main" val="72611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93088E-FBCB-2447-9E07-4159E772B63F}" type="datetimeFigureOut">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CA5B3-AEFA-814D-86FA-C81D80C97D72}" type="slidenum">
              <a:rPr lang="en-US" smtClean="0"/>
              <a:t>‹#›</a:t>
            </a:fld>
            <a:endParaRPr lang="en-US"/>
          </a:p>
        </p:txBody>
      </p:sp>
    </p:spTree>
    <p:extLst>
      <p:ext uri="{BB962C8B-B14F-4D97-AF65-F5344CB8AC3E}">
        <p14:creationId xmlns:p14="http://schemas.microsoft.com/office/powerpoint/2010/main" val="17221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93088E-FBCB-2447-9E07-4159E772B63F}" type="datetimeFigureOut">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CA5B3-AEFA-814D-86FA-C81D80C97D72}" type="slidenum">
              <a:rPr lang="en-US" smtClean="0"/>
              <a:t>‹#›</a:t>
            </a:fld>
            <a:endParaRPr lang="en-US"/>
          </a:p>
        </p:txBody>
      </p:sp>
    </p:spTree>
    <p:extLst>
      <p:ext uri="{BB962C8B-B14F-4D97-AF65-F5344CB8AC3E}">
        <p14:creationId xmlns:p14="http://schemas.microsoft.com/office/powerpoint/2010/main" val="692406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93088E-FBCB-2447-9E07-4159E772B63F}" type="datetimeFigureOut">
              <a:rPr lang="en-US" smtClean="0"/>
              <a:t>6/8/15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BCA5B3-AEFA-814D-86FA-C81D80C97D72}" type="slidenum">
              <a:rPr lang="en-US" smtClean="0"/>
              <a:t>‹#›</a:t>
            </a:fld>
            <a:endParaRPr lang="en-US"/>
          </a:p>
        </p:txBody>
      </p:sp>
    </p:spTree>
    <p:extLst>
      <p:ext uri="{BB962C8B-B14F-4D97-AF65-F5344CB8AC3E}">
        <p14:creationId xmlns:p14="http://schemas.microsoft.com/office/powerpoint/2010/main" val="671581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93088E-FBCB-2447-9E07-4159E772B63F}" type="datetimeFigureOut">
              <a:rPr lang="en-US" smtClean="0"/>
              <a:t>6/8/15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BCA5B3-AEFA-814D-86FA-C81D80C97D72}" type="slidenum">
              <a:rPr lang="en-US" smtClean="0"/>
              <a:t>‹#›</a:t>
            </a:fld>
            <a:endParaRPr lang="en-US"/>
          </a:p>
        </p:txBody>
      </p:sp>
    </p:spTree>
    <p:extLst>
      <p:ext uri="{BB962C8B-B14F-4D97-AF65-F5344CB8AC3E}">
        <p14:creationId xmlns:p14="http://schemas.microsoft.com/office/powerpoint/2010/main" val="200664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93088E-FBCB-2447-9E07-4159E772B63F}" type="datetimeFigureOut">
              <a:rPr lang="en-US" smtClean="0"/>
              <a:t>6/8/15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BCA5B3-AEFA-814D-86FA-C81D80C97D72}" type="slidenum">
              <a:rPr lang="en-US" smtClean="0"/>
              <a:t>‹#›</a:t>
            </a:fld>
            <a:endParaRPr lang="en-US"/>
          </a:p>
        </p:txBody>
      </p:sp>
    </p:spTree>
    <p:extLst>
      <p:ext uri="{BB962C8B-B14F-4D97-AF65-F5344CB8AC3E}">
        <p14:creationId xmlns:p14="http://schemas.microsoft.com/office/powerpoint/2010/main" val="2827473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93088E-FBCB-2447-9E07-4159E772B63F}" type="datetimeFigureOut">
              <a:rPr lang="en-US" smtClean="0"/>
              <a:t>6/8/15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BCA5B3-AEFA-814D-86FA-C81D80C97D72}" type="slidenum">
              <a:rPr lang="en-US" smtClean="0"/>
              <a:t>‹#›</a:t>
            </a:fld>
            <a:endParaRPr lang="en-US"/>
          </a:p>
        </p:txBody>
      </p:sp>
    </p:spTree>
    <p:extLst>
      <p:ext uri="{BB962C8B-B14F-4D97-AF65-F5344CB8AC3E}">
        <p14:creationId xmlns:p14="http://schemas.microsoft.com/office/powerpoint/2010/main" val="444688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93088E-FBCB-2447-9E07-4159E772B63F}" type="datetimeFigureOut">
              <a:rPr lang="en-US" smtClean="0"/>
              <a:t>6/8/15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BCA5B3-AEFA-814D-86FA-C81D80C97D72}" type="slidenum">
              <a:rPr lang="en-US" smtClean="0"/>
              <a:t>‹#›</a:t>
            </a:fld>
            <a:endParaRPr lang="en-US"/>
          </a:p>
        </p:txBody>
      </p:sp>
    </p:spTree>
    <p:extLst>
      <p:ext uri="{BB962C8B-B14F-4D97-AF65-F5344CB8AC3E}">
        <p14:creationId xmlns:p14="http://schemas.microsoft.com/office/powerpoint/2010/main" val="2848098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93088E-FBCB-2447-9E07-4159E772B63F}" type="datetimeFigureOut">
              <a:rPr lang="en-US" smtClean="0"/>
              <a:t>6/8/15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BCA5B3-AEFA-814D-86FA-C81D80C97D72}" type="slidenum">
              <a:rPr lang="en-US" smtClean="0"/>
              <a:t>‹#›</a:t>
            </a:fld>
            <a:endParaRPr lang="en-US"/>
          </a:p>
        </p:txBody>
      </p:sp>
    </p:spTree>
    <p:extLst>
      <p:ext uri="{BB962C8B-B14F-4D97-AF65-F5344CB8AC3E}">
        <p14:creationId xmlns:p14="http://schemas.microsoft.com/office/powerpoint/2010/main" val="518492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93088E-FBCB-2447-9E07-4159E772B63F}" type="datetimeFigureOut">
              <a:rPr lang="en-US" smtClean="0"/>
              <a:t>6/8/15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CA5B3-AEFA-814D-86FA-C81D80C97D72}" type="slidenum">
              <a:rPr lang="en-US" smtClean="0"/>
              <a:t>‹#›</a:t>
            </a:fld>
            <a:endParaRPr lang="en-US"/>
          </a:p>
        </p:txBody>
      </p:sp>
    </p:spTree>
    <p:extLst>
      <p:ext uri="{BB962C8B-B14F-4D97-AF65-F5344CB8AC3E}">
        <p14:creationId xmlns:p14="http://schemas.microsoft.com/office/powerpoint/2010/main" val="34170919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20.tiff"/><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ko_lo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4571" y="3483429"/>
            <a:ext cx="6677703" cy="854746"/>
          </a:xfrm>
          <a:prstGeom prst="rect">
            <a:avLst/>
          </a:prstGeom>
        </p:spPr>
      </p:pic>
      <p:sp>
        <p:nvSpPr>
          <p:cNvPr id="2" name="Rectangle 1"/>
          <p:cNvSpPr/>
          <p:nvPr/>
        </p:nvSpPr>
        <p:spPr>
          <a:xfrm>
            <a:off x="0" y="4561562"/>
            <a:ext cx="9144000" cy="13594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55600" y="4704080"/>
            <a:ext cx="8514080" cy="584775"/>
          </a:xfrm>
          <a:prstGeom prst="rect">
            <a:avLst/>
          </a:prstGeom>
          <a:noFill/>
        </p:spPr>
        <p:txBody>
          <a:bodyPr wrap="square" rtlCol="0">
            <a:spAutoFit/>
          </a:bodyPr>
          <a:lstStyle/>
          <a:p>
            <a:r>
              <a:rPr lang="en-US" sz="3200" dirty="0" smtClean="0">
                <a:solidFill>
                  <a:schemeClr val="bg1"/>
                </a:solidFill>
              </a:rPr>
              <a:t>David Meza – Chief Knowledge Architect</a:t>
            </a:r>
            <a:endParaRPr lang="en-US" sz="3200" dirty="0">
              <a:solidFill>
                <a:schemeClr val="bg1"/>
              </a:solidFill>
            </a:endParaRPr>
          </a:p>
        </p:txBody>
      </p:sp>
      <p:sp>
        <p:nvSpPr>
          <p:cNvPr id="5" name="Title 1"/>
          <p:cNvSpPr txBox="1">
            <a:spLocks/>
          </p:cNvSpPr>
          <p:nvPr/>
        </p:nvSpPr>
        <p:spPr>
          <a:xfrm>
            <a:off x="685800" y="1902470"/>
            <a:ext cx="7772400" cy="1470025"/>
          </a:xfrm>
          <a:prstGeom prst="rect">
            <a:avLst/>
          </a:prstGeom>
        </p:spPr>
        <p:txBody>
          <a:bodyPr vert="horz" lIns="91440" tIns="45720" rIns="91440" bIns="45720" rtlCol="0" anchor="t">
            <a:normAutofit fontScale="92500" lnSpcReduction="20000"/>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r>
              <a:rPr lang="en-US" dirty="0" smtClean="0">
                <a:solidFill>
                  <a:srgbClr val="17375E"/>
                </a:solidFill>
              </a:rPr>
              <a:t>NASA Strategy for critical data through knowledge management</a:t>
            </a:r>
            <a:endParaRPr lang="en-US" dirty="0">
              <a:solidFill>
                <a:srgbClr val="17375E"/>
              </a:solidFill>
            </a:endParaRPr>
          </a:p>
        </p:txBody>
      </p:sp>
      <p:sp>
        <p:nvSpPr>
          <p:cNvPr id="6" name="TextBox 5"/>
          <p:cNvSpPr txBox="1"/>
          <p:nvPr/>
        </p:nvSpPr>
        <p:spPr>
          <a:xfrm>
            <a:off x="355600" y="6144357"/>
            <a:ext cx="8514080" cy="646331"/>
          </a:xfrm>
          <a:prstGeom prst="rect">
            <a:avLst/>
          </a:prstGeom>
          <a:noFill/>
        </p:spPr>
        <p:txBody>
          <a:bodyPr wrap="square" rtlCol="0">
            <a:spAutoFit/>
          </a:bodyPr>
          <a:lstStyle/>
          <a:p>
            <a:pPr algn="ctr"/>
            <a:r>
              <a:rPr lang="en-US" dirty="0"/>
              <a:t>Knowledge Management Technologies </a:t>
            </a:r>
            <a:r>
              <a:rPr lang="en-US" dirty="0" smtClean="0"/>
              <a:t>Event</a:t>
            </a:r>
          </a:p>
          <a:p>
            <a:pPr algn="ctr"/>
            <a:r>
              <a:rPr lang="en-US" dirty="0" smtClean="0"/>
              <a:t>June 9, 2015</a:t>
            </a:r>
            <a:endParaRPr lang="en-US" dirty="0"/>
          </a:p>
        </p:txBody>
      </p:sp>
    </p:spTree>
    <p:extLst>
      <p:ext uri="{BB962C8B-B14F-4D97-AF65-F5344CB8AC3E}">
        <p14:creationId xmlns:p14="http://schemas.microsoft.com/office/powerpoint/2010/main" val="32493918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17375E"/>
                </a:solidFill>
              </a:rPr>
              <a:t>End User is the Priority</a:t>
            </a:r>
            <a:endParaRPr lang="en-US" dirty="0">
              <a:solidFill>
                <a:srgbClr val="17375E"/>
              </a:solidFill>
            </a:endParaRPr>
          </a:p>
        </p:txBody>
      </p:sp>
      <p:sp>
        <p:nvSpPr>
          <p:cNvPr id="3" name="Content Placeholder 2"/>
          <p:cNvSpPr>
            <a:spLocks noGrp="1"/>
          </p:cNvSpPr>
          <p:nvPr>
            <p:ph idx="1"/>
          </p:nvPr>
        </p:nvSpPr>
        <p:spPr/>
        <p:txBody>
          <a:bodyPr/>
          <a:lstStyle/>
          <a:p>
            <a:r>
              <a:rPr lang="en-US" dirty="0" smtClean="0">
                <a:latin typeface="Helvetica Neue Thin"/>
                <a:cs typeface="Helvetica Neue Thin"/>
              </a:rPr>
              <a:t>Their primary concern is having access and visibility to critical data as near real time as possible</a:t>
            </a:r>
          </a:p>
          <a:p>
            <a:endParaRPr lang="en-US" dirty="0">
              <a:latin typeface="Helvetica Neue Thin"/>
              <a:cs typeface="Helvetica Neue Thin"/>
            </a:endParaRPr>
          </a:p>
          <a:p>
            <a:r>
              <a:rPr lang="en-US" dirty="0" smtClean="0">
                <a:latin typeface="Helvetica Neue Thin"/>
                <a:cs typeface="Helvetica Neue Thin"/>
              </a:rPr>
              <a:t>Visualization is the KEY to meeting their needs</a:t>
            </a:r>
            <a:endParaRPr lang="en-US" dirty="0">
              <a:latin typeface="Helvetica Neue Thin"/>
              <a:cs typeface="Helvetica Neue Thin"/>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5" name="Rectangle 4"/>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cko_logo-n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7" name="Oval 6"/>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9"/>
          <p:cNvSpPr>
            <a:spLocks noGrp="1"/>
          </p:cNvSpPr>
          <p:nvPr>
            <p:ph type="sldNum" sz="quarter" idx="12"/>
          </p:nvPr>
        </p:nvSpPr>
        <p:spPr>
          <a:xfrm>
            <a:off x="6553200" y="6356350"/>
            <a:ext cx="2133600" cy="365125"/>
          </a:xfrm>
        </p:spPr>
        <p:txBody>
          <a:bodyPr/>
          <a:lstStyle/>
          <a:p>
            <a:fld id="{3B482AA4-66E4-6E40-917F-B726CD42B653}" type="slidenum">
              <a:rPr lang="en-US" b="1" smtClean="0">
                <a:solidFill>
                  <a:srgbClr val="104B79"/>
                </a:solidFill>
                <a:latin typeface="Arial"/>
                <a:cs typeface="Arial"/>
              </a:rPr>
              <a:t>10</a:t>
            </a:fld>
            <a:endParaRPr lang="en-US" b="1" dirty="0">
              <a:solidFill>
                <a:srgbClr val="104B79"/>
              </a:solidFill>
              <a:latin typeface="Arial"/>
              <a:cs typeface="Arial"/>
            </a:endParaRPr>
          </a:p>
        </p:txBody>
      </p:sp>
    </p:spTree>
    <p:extLst>
      <p:ext uri="{BB962C8B-B14F-4D97-AF65-F5344CB8AC3E}">
        <p14:creationId xmlns:p14="http://schemas.microsoft.com/office/powerpoint/2010/main" val="40650203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17375E"/>
                </a:solidFill>
                <a:latin typeface="Arial"/>
                <a:cs typeface="Arial"/>
              </a:rPr>
              <a:t>Emphasis on Visual Analytics</a:t>
            </a:r>
            <a:endParaRPr lang="en-US" dirty="0">
              <a:solidFill>
                <a:srgbClr val="17375E"/>
              </a:solidFill>
              <a:latin typeface="Arial"/>
              <a:cs typeface="Arial"/>
            </a:endParaRPr>
          </a:p>
        </p:txBody>
      </p:sp>
      <p:sp>
        <p:nvSpPr>
          <p:cNvPr id="3" name="Content Placeholder 2"/>
          <p:cNvSpPr>
            <a:spLocks noGrp="1"/>
          </p:cNvSpPr>
          <p:nvPr>
            <p:ph idx="1"/>
          </p:nvPr>
        </p:nvSpPr>
        <p:spPr/>
        <p:txBody>
          <a:bodyPr/>
          <a:lstStyle/>
          <a:p>
            <a:r>
              <a:rPr lang="en-US" dirty="0" smtClean="0">
                <a:latin typeface="Helvetica Neue Thin"/>
                <a:cs typeface="Helvetica Neue Thin"/>
              </a:rPr>
              <a:t>Visual Analytics shortens the time frame for end users to find information</a:t>
            </a:r>
          </a:p>
          <a:p>
            <a:r>
              <a:rPr lang="en-US" dirty="0" smtClean="0">
                <a:latin typeface="Helvetica Neue Thin"/>
                <a:cs typeface="Helvetica Neue Thin"/>
              </a:rPr>
              <a:t>Helps users make connections between data</a:t>
            </a:r>
          </a:p>
          <a:p>
            <a:r>
              <a:rPr lang="en-US" dirty="0" smtClean="0">
                <a:latin typeface="Helvetica Neue Thin"/>
                <a:cs typeface="Helvetica Neue Thin"/>
              </a:rPr>
              <a:t>Anticipating their needs through predictive modeling</a:t>
            </a:r>
          </a:p>
          <a:p>
            <a:r>
              <a:rPr lang="en-US" dirty="0" smtClean="0">
                <a:latin typeface="Helvetica Neue Thin"/>
                <a:cs typeface="Helvetica Neue Thin"/>
              </a:rPr>
              <a:t>Improves Risk based decisions</a:t>
            </a:r>
          </a:p>
          <a:p>
            <a:pPr marL="0" indent="0">
              <a:buNone/>
            </a:pP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5" name="Rectangle 4"/>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cko_logo-n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7" name="Oval 6"/>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9"/>
          <p:cNvSpPr>
            <a:spLocks noGrp="1"/>
          </p:cNvSpPr>
          <p:nvPr>
            <p:ph type="sldNum" sz="quarter" idx="12"/>
          </p:nvPr>
        </p:nvSpPr>
        <p:spPr>
          <a:xfrm>
            <a:off x="6553200" y="6356350"/>
            <a:ext cx="2133600" cy="365125"/>
          </a:xfrm>
        </p:spPr>
        <p:txBody>
          <a:bodyPr/>
          <a:lstStyle/>
          <a:p>
            <a:fld id="{3B482AA4-66E4-6E40-917F-B726CD42B653}" type="slidenum">
              <a:rPr lang="en-US" b="1" smtClean="0">
                <a:solidFill>
                  <a:srgbClr val="104B79"/>
                </a:solidFill>
                <a:latin typeface="Arial"/>
                <a:cs typeface="Arial"/>
              </a:rPr>
              <a:t>11</a:t>
            </a:fld>
            <a:endParaRPr lang="en-US" b="1" dirty="0">
              <a:solidFill>
                <a:srgbClr val="104B79"/>
              </a:solidFill>
              <a:latin typeface="Arial"/>
              <a:cs typeface="Arial"/>
            </a:endParaRPr>
          </a:p>
        </p:txBody>
      </p:sp>
    </p:spTree>
    <p:extLst>
      <p:ext uri="{BB962C8B-B14F-4D97-AF65-F5344CB8AC3E}">
        <p14:creationId xmlns:p14="http://schemas.microsoft.com/office/powerpoint/2010/main" val="6904505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dirty="0" smtClean="0">
                <a:latin typeface="Arial"/>
                <a:cs typeface="Arial"/>
              </a:rPr>
              <a:t>Available Tools</a:t>
            </a:r>
            <a:endParaRPr lang="en-US" dirty="0">
              <a:latin typeface="Arial"/>
              <a:cs typeface="Arial"/>
            </a:endParaRPr>
          </a:p>
        </p:txBody>
      </p:sp>
      <p:sp>
        <p:nvSpPr>
          <p:cNvPr id="3" name="Content Placeholder 2"/>
          <p:cNvSpPr>
            <a:spLocks noGrp="1"/>
          </p:cNvSpPr>
          <p:nvPr>
            <p:ph idx="1"/>
          </p:nvPr>
        </p:nvSpPr>
        <p:spPr/>
        <p:txBody>
          <a:bodyPr>
            <a:normAutofit fontScale="85000" lnSpcReduction="20000"/>
          </a:bodyPr>
          <a:lstStyle/>
          <a:p>
            <a:r>
              <a:rPr lang="en-US" dirty="0" err="1" smtClean="0">
                <a:latin typeface="Helvetica Neue Thin"/>
                <a:cs typeface="Helvetica Neue Thin"/>
              </a:rPr>
              <a:t>MapReduce</a:t>
            </a:r>
            <a:r>
              <a:rPr lang="en-US" dirty="0" smtClean="0">
                <a:latin typeface="Helvetica Neue Thin"/>
                <a:cs typeface="Helvetica Neue Thin"/>
              </a:rPr>
              <a:t> </a:t>
            </a:r>
          </a:p>
          <a:p>
            <a:r>
              <a:rPr lang="en-US" dirty="0" err="1" smtClean="0">
                <a:latin typeface="Helvetica Neue Thin"/>
                <a:cs typeface="Helvetica Neue Thin"/>
              </a:rPr>
              <a:t>NoSQL</a:t>
            </a:r>
            <a:r>
              <a:rPr lang="en-US" dirty="0" smtClean="0">
                <a:latin typeface="Helvetica Neue Thin"/>
                <a:cs typeface="Helvetica Neue Thin"/>
              </a:rPr>
              <a:t> databases</a:t>
            </a:r>
          </a:p>
          <a:p>
            <a:pPr lvl="1"/>
            <a:r>
              <a:rPr lang="en-US" dirty="0" smtClean="0">
                <a:latin typeface="Helvetica Neue Thin"/>
                <a:cs typeface="Helvetica Neue Thin"/>
              </a:rPr>
              <a:t>Neo4j (graph database), </a:t>
            </a:r>
            <a:r>
              <a:rPr lang="en-US" dirty="0" err="1" smtClean="0">
                <a:latin typeface="Helvetica Neue Thin"/>
                <a:cs typeface="Helvetica Neue Thin"/>
              </a:rPr>
              <a:t>mongoDB</a:t>
            </a:r>
            <a:r>
              <a:rPr lang="en-US" dirty="0" smtClean="0">
                <a:latin typeface="Helvetica Neue Thin"/>
                <a:cs typeface="Helvetica Neue Thin"/>
              </a:rPr>
              <a:t> (document database)</a:t>
            </a:r>
          </a:p>
          <a:p>
            <a:r>
              <a:rPr lang="en-US" dirty="0" smtClean="0">
                <a:latin typeface="Helvetica Neue Thin"/>
                <a:cs typeface="Helvetica Neue Thin"/>
              </a:rPr>
              <a:t>Visibility</a:t>
            </a:r>
          </a:p>
          <a:p>
            <a:pPr lvl="1"/>
            <a:r>
              <a:rPr lang="en-US" dirty="0" smtClean="0">
                <a:latin typeface="Helvetica Neue Thin"/>
                <a:cs typeface="Helvetica Neue Thin"/>
              </a:rPr>
              <a:t>Semantic search, cognitive search, computational search, faceted search</a:t>
            </a:r>
          </a:p>
          <a:p>
            <a:r>
              <a:rPr lang="en-US" dirty="0" smtClean="0">
                <a:latin typeface="Helvetica Neue Thin"/>
                <a:cs typeface="Helvetica Neue Thin"/>
              </a:rPr>
              <a:t>Analytics</a:t>
            </a:r>
          </a:p>
          <a:p>
            <a:pPr lvl="1"/>
            <a:r>
              <a:rPr lang="en-US" dirty="0" smtClean="0">
                <a:latin typeface="Helvetica Neue Thin"/>
                <a:cs typeface="Helvetica Neue Thin"/>
              </a:rPr>
              <a:t>Text Analytics, Natural language processing, R Statistical Programming, SAS, </a:t>
            </a:r>
            <a:r>
              <a:rPr lang="en-US" dirty="0" err="1" smtClean="0">
                <a:latin typeface="Helvetica Neue Thin"/>
                <a:cs typeface="Helvetica Neue Thin"/>
              </a:rPr>
              <a:t>Mathematica</a:t>
            </a:r>
            <a:r>
              <a:rPr lang="en-US" dirty="0" smtClean="0">
                <a:latin typeface="Helvetica Neue Thin"/>
                <a:cs typeface="Helvetica Neue Thin"/>
              </a:rPr>
              <a:t>, Probabilistic Graph Models</a:t>
            </a:r>
          </a:p>
          <a:p>
            <a:r>
              <a:rPr lang="en-US" dirty="0" smtClean="0">
                <a:latin typeface="Helvetica Neue Thin"/>
                <a:cs typeface="Helvetica Neue Thin"/>
              </a:rPr>
              <a:t>Visualization</a:t>
            </a:r>
          </a:p>
          <a:p>
            <a:pPr lvl="1"/>
            <a:r>
              <a:rPr lang="en-US" dirty="0" smtClean="0">
                <a:latin typeface="Helvetica Neue Thin"/>
                <a:cs typeface="Helvetica Neue Thin"/>
              </a:rPr>
              <a:t>Visual Analytics, Shiny, D3, Tom Sawyer</a:t>
            </a:r>
            <a:endParaRPr lang="en-US" dirty="0">
              <a:latin typeface="Helvetica Neue Thin"/>
              <a:cs typeface="Helvetica Neue Thin"/>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5" name="Oval 4"/>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9"/>
          <p:cNvSpPr>
            <a:spLocks noGrp="1"/>
          </p:cNvSpPr>
          <p:nvPr>
            <p:ph type="sldNum" sz="quarter" idx="12"/>
          </p:nvPr>
        </p:nvSpPr>
        <p:spPr>
          <a:xfrm>
            <a:off x="6553200" y="6356350"/>
            <a:ext cx="2133600" cy="365125"/>
          </a:xfrm>
        </p:spPr>
        <p:txBody>
          <a:bodyPr/>
          <a:lstStyle/>
          <a:p>
            <a:fld id="{3B482AA4-66E4-6E40-917F-B726CD42B653}" type="slidenum">
              <a:rPr lang="en-US" b="1" smtClean="0">
                <a:solidFill>
                  <a:srgbClr val="104B79"/>
                </a:solidFill>
                <a:latin typeface="Arial"/>
                <a:cs typeface="Arial"/>
              </a:rPr>
              <a:t>12</a:t>
            </a:fld>
            <a:endParaRPr lang="en-US" b="1" dirty="0">
              <a:solidFill>
                <a:srgbClr val="104B79"/>
              </a:solidFill>
              <a:latin typeface="Arial"/>
              <a:cs typeface="Arial"/>
            </a:endParaRPr>
          </a:p>
        </p:txBody>
      </p:sp>
      <p:pic>
        <p:nvPicPr>
          <p:cNvPr id="8" name="Picture 7" descr="cko_logo-n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Tree>
    <p:extLst>
      <p:ext uri="{BB962C8B-B14F-4D97-AF65-F5344CB8AC3E}">
        <p14:creationId xmlns:p14="http://schemas.microsoft.com/office/powerpoint/2010/main" val="33704931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246201"/>
            <a:ext cx="8229600" cy="1143000"/>
          </a:xfrm>
        </p:spPr>
        <p:txBody>
          <a:bodyPr/>
          <a:lstStyle/>
          <a:p>
            <a:r>
              <a:rPr lang="en-US" dirty="0" smtClean="0">
                <a:solidFill>
                  <a:srgbClr val="17375E"/>
                </a:solidFill>
                <a:latin typeface="Arial"/>
                <a:cs typeface="Arial"/>
              </a:rPr>
              <a:t>Examples</a:t>
            </a:r>
            <a:endParaRPr lang="en-US" dirty="0">
              <a:solidFill>
                <a:srgbClr val="17375E"/>
              </a:solidFill>
              <a:latin typeface="Arial"/>
              <a:cs typeface="Aria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5" name="Oval 4"/>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9"/>
          <p:cNvSpPr>
            <a:spLocks noGrp="1"/>
          </p:cNvSpPr>
          <p:nvPr>
            <p:ph type="sldNum" sz="quarter" idx="12"/>
          </p:nvPr>
        </p:nvSpPr>
        <p:spPr>
          <a:xfrm>
            <a:off x="6553200" y="6356350"/>
            <a:ext cx="2133600" cy="365125"/>
          </a:xfrm>
        </p:spPr>
        <p:txBody>
          <a:bodyPr/>
          <a:lstStyle/>
          <a:p>
            <a:fld id="{3B482AA4-66E4-6E40-917F-B726CD42B653}" type="slidenum">
              <a:rPr lang="en-US" b="1" smtClean="0">
                <a:solidFill>
                  <a:srgbClr val="104B79"/>
                </a:solidFill>
                <a:latin typeface="Arial"/>
                <a:cs typeface="Arial"/>
              </a:rPr>
              <a:t>13</a:t>
            </a:fld>
            <a:endParaRPr lang="en-US" b="1" dirty="0">
              <a:solidFill>
                <a:srgbClr val="104B79"/>
              </a:solidFill>
              <a:latin typeface="Arial"/>
              <a:cs typeface="Arial"/>
            </a:endParaRPr>
          </a:p>
        </p:txBody>
      </p:sp>
      <p:pic>
        <p:nvPicPr>
          <p:cNvPr id="8" name="Picture 7" descr="cko_logo-n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Tree>
    <p:extLst>
      <p:ext uri="{BB962C8B-B14F-4D97-AF65-F5344CB8AC3E}">
        <p14:creationId xmlns:p14="http://schemas.microsoft.com/office/powerpoint/2010/main" val="17832674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08846"/>
            <a:ext cx="9144000" cy="5691393"/>
          </a:xfrm>
          <a:prstGeom prst="rect">
            <a:avLst/>
          </a:prstGeom>
        </p:spPr>
      </p:pic>
      <p:sp>
        <p:nvSpPr>
          <p:cNvPr id="3" name="TextBox 2"/>
          <p:cNvSpPr txBox="1"/>
          <p:nvPr/>
        </p:nvSpPr>
        <p:spPr>
          <a:xfrm>
            <a:off x="5156596" y="1569068"/>
            <a:ext cx="1676613" cy="369332"/>
          </a:xfrm>
          <a:prstGeom prst="rect">
            <a:avLst/>
          </a:prstGeom>
          <a:noFill/>
        </p:spPr>
        <p:txBody>
          <a:bodyPr wrap="none" rtlCol="0">
            <a:spAutoFit/>
          </a:bodyPr>
          <a:lstStyle/>
          <a:p>
            <a:r>
              <a:rPr lang="en-US" smtClean="0"/>
              <a:t>Social Networks</a:t>
            </a:r>
            <a:endParaRPr lang="en-US"/>
          </a:p>
        </p:txBody>
      </p:sp>
      <p:sp>
        <p:nvSpPr>
          <p:cNvPr id="5" name="TextBox 4"/>
          <p:cNvSpPr txBox="1"/>
          <p:nvPr/>
        </p:nvSpPr>
        <p:spPr>
          <a:xfrm>
            <a:off x="1390127" y="2434814"/>
            <a:ext cx="1449115" cy="369332"/>
          </a:xfrm>
          <a:prstGeom prst="rect">
            <a:avLst/>
          </a:prstGeom>
          <a:noFill/>
        </p:spPr>
        <p:txBody>
          <a:bodyPr wrap="none" rtlCol="0">
            <a:spAutoFit/>
          </a:bodyPr>
          <a:lstStyle/>
          <a:p>
            <a:r>
              <a:rPr lang="en-US" smtClean="0"/>
              <a:t>Programming</a:t>
            </a:r>
            <a:endParaRPr lang="en-US"/>
          </a:p>
        </p:txBody>
      </p:sp>
      <p:sp>
        <p:nvSpPr>
          <p:cNvPr id="6" name="TextBox 5"/>
          <p:cNvSpPr txBox="1"/>
          <p:nvPr/>
        </p:nvSpPr>
        <p:spPr>
          <a:xfrm>
            <a:off x="4572000" y="6360160"/>
            <a:ext cx="1469761" cy="369332"/>
          </a:xfrm>
          <a:prstGeom prst="rect">
            <a:avLst/>
          </a:prstGeom>
          <a:noFill/>
        </p:spPr>
        <p:txBody>
          <a:bodyPr wrap="none" rtlCol="0">
            <a:spAutoFit/>
          </a:bodyPr>
          <a:lstStyle/>
          <a:p>
            <a:r>
              <a:rPr lang="en-US" smtClean="0"/>
              <a:t>Graph Theory</a:t>
            </a:r>
            <a:endParaRPr lang="en-US"/>
          </a:p>
        </p:txBody>
      </p:sp>
      <p:sp>
        <p:nvSpPr>
          <p:cNvPr id="7" name="TextBox 6"/>
          <p:cNvSpPr txBox="1"/>
          <p:nvPr/>
        </p:nvSpPr>
        <p:spPr>
          <a:xfrm>
            <a:off x="5716899" y="3389038"/>
            <a:ext cx="1995290" cy="369332"/>
          </a:xfrm>
          <a:prstGeom prst="rect">
            <a:avLst/>
          </a:prstGeom>
          <a:noFill/>
        </p:spPr>
        <p:txBody>
          <a:bodyPr wrap="none" rtlCol="0">
            <a:spAutoFit/>
          </a:bodyPr>
          <a:lstStyle/>
          <a:p>
            <a:r>
              <a:rPr lang="en-US" dirty="0" smtClean="0"/>
              <a:t>Graph Visualization</a:t>
            </a:r>
            <a:endParaRPr lang="en-US" dirty="0"/>
          </a:p>
        </p:txBody>
      </p:sp>
      <p:sp>
        <p:nvSpPr>
          <p:cNvPr id="8" name="TextBox 7"/>
          <p:cNvSpPr txBox="1"/>
          <p:nvPr/>
        </p:nvSpPr>
        <p:spPr>
          <a:xfrm>
            <a:off x="3717406" y="3863333"/>
            <a:ext cx="1589474" cy="369332"/>
          </a:xfrm>
          <a:prstGeom prst="rect">
            <a:avLst/>
          </a:prstGeom>
          <a:noFill/>
        </p:spPr>
        <p:txBody>
          <a:bodyPr wrap="none" rtlCol="0">
            <a:spAutoFit/>
          </a:bodyPr>
          <a:lstStyle/>
          <a:p>
            <a:r>
              <a:rPr lang="en-US" dirty="0" smtClean="0"/>
              <a:t>Graph Drawing</a:t>
            </a:r>
            <a:endParaRPr lang="en-US" dirty="0"/>
          </a:p>
        </p:txBody>
      </p:sp>
      <p:sp>
        <p:nvSpPr>
          <p:cNvPr id="9" name="Title 1"/>
          <p:cNvSpPr>
            <a:spLocks noGrp="1"/>
          </p:cNvSpPr>
          <p:nvPr>
            <p:ph type="title"/>
          </p:nvPr>
        </p:nvSpPr>
        <p:spPr>
          <a:xfrm>
            <a:off x="457200" y="274638"/>
            <a:ext cx="8229600" cy="1034208"/>
          </a:xfrm>
        </p:spPr>
        <p:txBody>
          <a:bodyPr/>
          <a:lstStyle/>
          <a:p>
            <a:pPr algn="l"/>
            <a:r>
              <a:rPr lang="en-US" dirty="0" smtClean="0">
                <a:solidFill>
                  <a:srgbClr val="17375E"/>
                </a:solidFill>
                <a:latin typeface="Arial"/>
                <a:cs typeface="Arial"/>
              </a:rPr>
              <a:t>Find a Document…</a:t>
            </a:r>
            <a:endParaRPr lang="en-US" dirty="0">
              <a:solidFill>
                <a:srgbClr val="17375E"/>
              </a:solidFill>
              <a:latin typeface="Arial"/>
              <a:cs typeface="Arial"/>
            </a:endParaRPr>
          </a:p>
        </p:txBody>
      </p:sp>
    </p:spTree>
    <p:extLst>
      <p:ext uri="{BB962C8B-B14F-4D97-AF65-F5344CB8AC3E}">
        <p14:creationId xmlns:p14="http://schemas.microsoft.com/office/powerpoint/2010/main" val="15045699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17375E"/>
                </a:solidFill>
                <a:latin typeface="Arial"/>
                <a:cs typeface="Arial"/>
              </a:rPr>
              <a:t>Find Experts…</a:t>
            </a:r>
            <a:endParaRPr lang="en-US" dirty="0">
              <a:solidFill>
                <a:srgbClr val="17375E"/>
              </a:solidFill>
              <a:latin typeface="Arial"/>
              <a:cs typeface="Arial"/>
            </a:endParaRPr>
          </a:p>
        </p:txBody>
      </p:sp>
      <p:pic>
        <p:nvPicPr>
          <p:cNvPr id="5" name="Content Placeholder 3"/>
          <p:cNvPicPr>
            <a:picLocks noChangeAspect="1"/>
          </p:cNvPicPr>
          <p:nvPr/>
        </p:nvPicPr>
        <p:blipFill rotWithShape="1">
          <a:blip r:embed="rId2" cstate="screen">
            <a:extLst>
              <a:ext uri="{28A0092B-C50C-407E-A947-70E740481C1C}">
                <a14:useLocalDpi xmlns:a14="http://schemas.microsoft.com/office/drawing/2010/main"/>
              </a:ext>
            </a:extLst>
          </a:blip>
          <a:srcRect r="-228"/>
          <a:stretch/>
        </p:blipFill>
        <p:spPr>
          <a:xfrm>
            <a:off x="1130742" y="1436150"/>
            <a:ext cx="6641658" cy="4197569"/>
          </a:xfrm>
          <a:prstGeom prst="rect">
            <a:avLst/>
          </a:prstGeom>
        </p:spPr>
      </p:pic>
      <p:sp>
        <p:nvSpPr>
          <p:cNvPr id="6" name="TextBox 5"/>
          <p:cNvSpPr txBox="1"/>
          <p:nvPr/>
        </p:nvSpPr>
        <p:spPr>
          <a:xfrm>
            <a:off x="457200" y="5756831"/>
            <a:ext cx="3797742" cy="246221"/>
          </a:xfrm>
          <a:prstGeom prst="rect">
            <a:avLst/>
          </a:prstGeom>
          <a:noFill/>
        </p:spPr>
        <p:txBody>
          <a:bodyPr wrap="square" rtlCol="0">
            <a:spAutoFit/>
          </a:bodyPr>
          <a:lstStyle/>
          <a:p>
            <a:r>
              <a:rPr lang="en-US" sz="1000" dirty="0" smtClean="0"/>
              <a:t>Source: http://</a:t>
            </a:r>
            <a:r>
              <a:rPr lang="en-US" sz="1000" dirty="0" err="1" smtClean="0"/>
              <a:t>cs.ucsb.edu</a:t>
            </a:r>
            <a:r>
              <a:rPr lang="en-US" sz="1000" dirty="0" smtClean="0"/>
              <a:t>/~</a:t>
            </a:r>
            <a:r>
              <a:rPr lang="en-US" sz="1000" dirty="0" err="1" smtClean="0"/>
              <a:t>jod</a:t>
            </a:r>
            <a:r>
              <a:rPr lang="en-US" sz="1000" dirty="0" smtClean="0"/>
              <a:t>/papers/C-6-LinkedVis-IUI2013.pdf </a:t>
            </a:r>
            <a:endParaRPr lang="en-US" sz="100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10" name="Oval 9"/>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9"/>
          <p:cNvSpPr>
            <a:spLocks noGrp="1"/>
          </p:cNvSpPr>
          <p:nvPr>
            <p:ph type="sldNum" sz="quarter" idx="12"/>
          </p:nvPr>
        </p:nvSpPr>
        <p:spPr>
          <a:xfrm>
            <a:off x="6553200" y="6356350"/>
            <a:ext cx="2133600" cy="365125"/>
          </a:xfrm>
        </p:spPr>
        <p:txBody>
          <a:bodyPr/>
          <a:lstStyle/>
          <a:p>
            <a:fld id="{3B482AA4-66E4-6E40-917F-B726CD42B653}" type="slidenum">
              <a:rPr lang="en-US" b="1" smtClean="0">
                <a:solidFill>
                  <a:srgbClr val="104B79"/>
                </a:solidFill>
                <a:latin typeface="Arial"/>
                <a:cs typeface="Arial"/>
              </a:rPr>
              <a:t>15</a:t>
            </a:fld>
            <a:endParaRPr lang="en-US" b="1" dirty="0">
              <a:solidFill>
                <a:srgbClr val="104B79"/>
              </a:solidFill>
              <a:latin typeface="Arial"/>
              <a:cs typeface="Arial"/>
            </a:endParaRPr>
          </a:p>
        </p:txBody>
      </p:sp>
      <p:pic>
        <p:nvPicPr>
          <p:cNvPr id="13" name="Picture 12"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Tree>
    <p:extLst>
      <p:ext uri="{BB962C8B-B14F-4D97-AF65-F5344CB8AC3E}">
        <p14:creationId xmlns:p14="http://schemas.microsoft.com/office/powerpoint/2010/main" val="37663776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17375E"/>
                </a:solidFill>
                <a:latin typeface="Arial"/>
                <a:cs typeface="Arial"/>
              </a:rPr>
              <a:t>Make decisions…</a:t>
            </a:r>
            <a:endParaRPr lang="en-US" dirty="0">
              <a:solidFill>
                <a:srgbClr val="17375E"/>
              </a:solidFill>
              <a:latin typeface="Arial"/>
              <a:cs typeface="Arial"/>
            </a:endParaRPr>
          </a:p>
        </p:txBody>
      </p:sp>
      <p:pic>
        <p:nvPicPr>
          <p:cNvPr id="4" name="Content Placeholder 2"/>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631523" y="1417638"/>
            <a:ext cx="7710921" cy="4427350"/>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10" name="Oval 9"/>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9"/>
          <p:cNvSpPr>
            <a:spLocks noGrp="1"/>
          </p:cNvSpPr>
          <p:nvPr>
            <p:ph type="sldNum" sz="quarter" idx="12"/>
          </p:nvPr>
        </p:nvSpPr>
        <p:spPr>
          <a:xfrm>
            <a:off x="6553200" y="6356350"/>
            <a:ext cx="2133600" cy="365125"/>
          </a:xfrm>
        </p:spPr>
        <p:txBody>
          <a:bodyPr/>
          <a:lstStyle/>
          <a:p>
            <a:fld id="{3B482AA4-66E4-6E40-917F-B726CD42B653}" type="slidenum">
              <a:rPr lang="en-US" b="1" smtClean="0">
                <a:solidFill>
                  <a:srgbClr val="104B79"/>
                </a:solidFill>
                <a:latin typeface="Arial"/>
                <a:cs typeface="Arial"/>
              </a:rPr>
              <a:t>16</a:t>
            </a:fld>
            <a:endParaRPr lang="en-US" b="1" dirty="0">
              <a:solidFill>
                <a:srgbClr val="104B79"/>
              </a:solidFill>
              <a:latin typeface="Arial"/>
              <a:cs typeface="Arial"/>
            </a:endParaRPr>
          </a:p>
        </p:txBody>
      </p:sp>
      <p:pic>
        <p:nvPicPr>
          <p:cNvPr id="13" name="Picture 12"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Tree>
    <p:extLst>
      <p:ext uri="{BB962C8B-B14F-4D97-AF65-F5344CB8AC3E}">
        <p14:creationId xmlns:p14="http://schemas.microsoft.com/office/powerpoint/2010/main" val="34742413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Interactive Data Reports</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17</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pic>
        <p:nvPicPr>
          <p:cNvPr id="3" name="Picture 2"/>
          <p:cNvPicPr>
            <a:picLocks noChangeAspect="1"/>
          </p:cNvPicPr>
          <p:nvPr/>
        </p:nvPicPr>
        <p:blipFill>
          <a:blip r:embed="rId5"/>
          <a:stretch>
            <a:fillRect/>
          </a:stretch>
        </p:blipFill>
        <p:spPr>
          <a:xfrm>
            <a:off x="909660" y="1160162"/>
            <a:ext cx="7194060" cy="4848093"/>
          </a:xfrm>
          <a:prstGeom prst="rect">
            <a:avLst/>
          </a:prstGeom>
        </p:spPr>
      </p:pic>
    </p:spTree>
    <p:extLst>
      <p:ext uri="{BB962C8B-B14F-4D97-AF65-F5344CB8AC3E}">
        <p14:creationId xmlns:p14="http://schemas.microsoft.com/office/powerpoint/2010/main" val="31499847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ko_lo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4571" y="3483429"/>
            <a:ext cx="6677703" cy="854746"/>
          </a:xfrm>
          <a:prstGeom prst="rect">
            <a:avLst/>
          </a:prstGeom>
        </p:spPr>
      </p:pic>
      <p:sp>
        <p:nvSpPr>
          <p:cNvPr id="2" name="Rectangle 1"/>
          <p:cNvSpPr/>
          <p:nvPr/>
        </p:nvSpPr>
        <p:spPr>
          <a:xfrm>
            <a:off x="0" y="4561562"/>
            <a:ext cx="9144000" cy="13594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55600" y="4704080"/>
            <a:ext cx="8514080" cy="584776"/>
          </a:xfrm>
          <a:prstGeom prst="rect">
            <a:avLst/>
          </a:prstGeom>
          <a:noFill/>
        </p:spPr>
        <p:txBody>
          <a:bodyPr wrap="square" rtlCol="0">
            <a:spAutoFit/>
          </a:bodyPr>
          <a:lstStyle/>
          <a:p>
            <a:r>
              <a:rPr lang="en-US" sz="3200" dirty="0" smtClean="0">
                <a:solidFill>
                  <a:schemeClr val="bg1"/>
                </a:solidFill>
              </a:rPr>
              <a:t>David Meza - Chief Knowledge Architect</a:t>
            </a:r>
            <a:endParaRPr lang="en-US" sz="3200" dirty="0">
              <a:solidFill>
                <a:schemeClr val="bg1"/>
              </a:solidFill>
            </a:endParaRPr>
          </a:p>
        </p:txBody>
      </p:sp>
      <p:sp>
        <p:nvSpPr>
          <p:cNvPr id="4" name="TextBox 3"/>
          <p:cNvSpPr txBox="1"/>
          <p:nvPr/>
        </p:nvSpPr>
        <p:spPr>
          <a:xfrm>
            <a:off x="746129" y="1700030"/>
            <a:ext cx="7854073" cy="584775"/>
          </a:xfrm>
          <a:prstGeom prst="rect">
            <a:avLst/>
          </a:prstGeom>
          <a:noFill/>
        </p:spPr>
        <p:txBody>
          <a:bodyPr wrap="none" rtlCol="0">
            <a:spAutoFit/>
          </a:bodyPr>
          <a:lstStyle/>
          <a:p>
            <a:pPr algn="ctr"/>
            <a:r>
              <a:rPr lang="en-US" sz="3200" dirty="0" smtClean="0">
                <a:solidFill>
                  <a:schemeClr val="tx2"/>
                </a:solidFill>
              </a:rPr>
              <a:t>Knowledge Discovery Through Topic Modeling</a:t>
            </a:r>
          </a:p>
        </p:txBody>
      </p:sp>
      <p:sp>
        <p:nvSpPr>
          <p:cNvPr id="5" name="TextBox 4"/>
          <p:cNvSpPr txBox="1"/>
          <p:nvPr/>
        </p:nvSpPr>
        <p:spPr>
          <a:xfrm>
            <a:off x="4953266" y="6315286"/>
            <a:ext cx="4123019" cy="369332"/>
          </a:xfrm>
          <a:prstGeom prst="rect">
            <a:avLst/>
          </a:prstGeom>
          <a:noFill/>
        </p:spPr>
        <p:txBody>
          <a:bodyPr wrap="none" rtlCol="0">
            <a:spAutoFit/>
          </a:bodyPr>
          <a:lstStyle/>
          <a:p>
            <a:r>
              <a:rPr lang="en-US" dirty="0" smtClean="0"/>
              <a:t>Text Analytics World 2015 – San Francisco</a:t>
            </a:r>
            <a:endParaRPr lang="en-US" dirty="0"/>
          </a:p>
        </p:txBody>
      </p:sp>
      <p:sp>
        <p:nvSpPr>
          <p:cNvPr id="9" name="Footer Placeholder 8"/>
          <p:cNvSpPr>
            <a:spLocks noGrp="1"/>
          </p:cNvSpPr>
          <p:nvPr>
            <p:ph type="ftr" sz="quarter" idx="11"/>
          </p:nvPr>
        </p:nvSpPr>
        <p:spPr/>
        <p:txBody>
          <a:bodyPr/>
          <a:lstStyle/>
          <a:p>
            <a:r>
              <a:rPr lang="en-US" smtClean="0"/>
              <a:t>@davidmeza1</a:t>
            </a:r>
            <a:endParaRPr lang="en-US"/>
          </a:p>
        </p:txBody>
      </p:sp>
      <p:sp>
        <p:nvSpPr>
          <p:cNvPr id="10" name="Slide Number Placeholder 9"/>
          <p:cNvSpPr>
            <a:spLocks noGrp="1"/>
          </p:cNvSpPr>
          <p:nvPr>
            <p:ph type="sldNum" sz="quarter" idx="12"/>
          </p:nvPr>
        </p:nvSpPr>
        <p:spPr/>
        <p:txBody>
          <a:bodyPr/>
          <a:lstStyle/>
          <a:p>
            <a:fld id="{3B482AA4-66E4-6E40-917F-B726CD42B653}" type="slidenum">
              <a:rPr lang="en-US" smtClean="0"/>
              <a:t>18</a:t>
            </a:fld>
            <a:endParaRPr lang="en-US"/>
          </a:p>
        </p:txBody>
      </p:sp>
    </p:spTree>
    <p:extLst>
      <p:ext uri="{BB962C8B-B14F-4D97-AF65-F5344CB8AC3E}">
        <p14:creationId xmlns:p14="http://schemas.microsoft.com/office/powerpoint/2010/main" val="7765320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Lesson learned database</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19</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2" name="Rectangle 11"/>
          <p:cNvSpPr/>
          <p:nvPr/>
        </p:nvSpPr>
        <p:spPr>
          <a:xfrm>
            <a:off x="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415280"/>
            <a:ext cx="8989913" cy="646331"/>
          </a:xfrm>
          <a:prstGeom prst="rect">
            <a:avLst/>
          </a:prstGeom>
          <a:noFill/>
        </p:spPr>
        <p:txBody>
          <a:bodyPr wrap="square" rtlCol="0">
            <a:spAutoFit/>
          </a:bodyPr>
          <a:lstStyle/>
          <a:p>
            <a:r>
              <a:rPr lang="en-US" dirty="0" smtClean="0">
                <a:solidFill>
                  <a:srgbClr val="FFFFFF"/>
                </a:solidFill>
              </a:rPr>
              <a:t>2031 lessons submitted across NASA. Filter by date and Center only. </a:t>
            </a:r>
          </a:p>
          <a:p>
            <a:r>
              <a:rPr lang="en-US" dirty="0" smtClean="0">
                <a:solidFill>
                  <a:srgbClr val="FFFFFF"/>
                </a:solidFill>
              </a:rPr>
              <a:t>Useful information stored in database.</a:t>
            </a:r>
            <a:endParaRPr lang="en-US" dirty="0">
              <a:solidFill>
                <a:srgbClr val="FFFFFF"/>
              </a:solidFill>
            </a:endParaRPr>
          </a:p>
        </p:txBody>
      </p:sp>
      <p:pic>
        <p:nvPicPr>
          <p:cNvPr id="3" name="Picture 2"/>
          <p:cNvPicPr>
            <a:picLocks noChangeAspect="1"/>
          </p:cNvPicPr>
          <p:nvPr/>
        </p:nvPicPr>
        <p:blipFill>
          <a:blip r:embed="rId5"/>
          <a:stretch>
            <a:fillRect/>
          </a:stretch>
        </p:blipFill>
        <p:spPr>
          <a:xfrm>
            <a:off x="406400" y="882548"/>
            <a:ext cx="8371843" cy="4417607"/>
          </a:xfrm>
          <a:prstGeom prst="rect">
            <a:avLst/>
          </a:prstGeom>
        </p:spPr>
      </p:pic>
      <p:sp>
        <p:nvSpPr>
          <p:cNvPr id="7" name="Footer Placeholder 6"/>
          <p:cNvSpPr>
            <a:spLocks noGrp="1"/>
          </p:cNvSpPr>
          <p:nvPr>
            <p:ph type="ftr" sz="quarter" idx="11"/>
          </p:nvPr>
        </p:nvSpPr>
        <p:spPr/>
        <p:txBody>
          <a:bodyPr/>
          <a:lstStyle/>
          <a:p>
            <a:r>
              <a:rPr lang="en-US" smtClean="0"/>
              <a:t>@davidmeza1</a:t>
            </a:r>
            <a:endParaRPr lang="en-US"/>
          </a:p>
        </p:txBody>
      </p:sp>
    </p:spTree>
    <p:extLst>
      <p:ext uri="{BB962C8B-B14F-4D97-AF65-F5344CB8AC3E}">
        <p14:creationId xmlns:p14="http://schemas.microsoft.com/office/powerpoint/2010/main" val="127391189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fontScale="90000"/>
          </a:bodyPr>
          <a:lstStyle/>
          <a:p>
            <a:r>
              <a:rPr lang="en-US" altLang="ja-JP" sz="3200">
                <a:solidFill>
                  <a:schemeClr val="tx2"/>
                </a:solidFill>
                <a:latin typeface="Arial" charset="0"/>
                <a:ea typeface="Arial" charset="0"/>
                <a:cs typeface="Arial" charset="0"/>
              </a:rPr>
              <a:t>CHALLENGES IN BUILDING KM SYSTEMS</a:t>
            </a:r>
            <a:endParaRPr lang="en-US" sz="3200" dirty="0">
              <a:solidFill>
                <a:srgbClr val="17375E"/>
              </a:solidFill>
              <a:latin typeface="Arial" charset="0"/>
              <a:ea typeface="Arial" charset="0"/>
              <a:cs typeface="Arial" charset="0"/>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2</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2" name="Rectangle 11"/>
          <p:cNvSpPr/>
          <p:nvPr/>
        </p:nvSpPr>
        <p:spPr>
          <a:xfrm>
            <a:off x="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31320" y="1110930"/>
            <a:ext cx="7772400" cy="2973122"/>
          </a:xfrm>
          <a:prstGeom prst="rect">
            <a:avLst/>
          </a:prstGeom>
        </p:spPr>
        <p:txBody>
          <a:bodyPr wrap="square">
            <a:spAutoFit/>
          </a:bodyPr>
          <a:lstStyle/>
          <a:p>
            <a:pPr marL="285750" indent="-285750">
              <a:lnSpc>
                <a:spcPct val="130000"/>
              </a:lnSpc>
              <a:buClr>
                <a:schemeClr val="tx2">
                  <a:lumMod val="60000"/>
                  <a:lumOff val="40000"/>
                </a:schemeClr>
              </a:buClr>
              <a:buFont typeface="Arial"/>
              <a:buChar char="•"/>
              <a:defRPr/>
            </a:pPr>
            <a:r>
              <a:rPr lang="en-US" b="1" dirty="0" smtClean="0">
                <a:latin typeface="Helvetica Neue Thin"/>
                <a:cs typeface="Helvetica Neue Thin"/>
              </a:rPr>
              <a:t>Culture</a:t>
            </a:r>
          </a:p>
          <a:p>
            <a:pPr marL="742950" lvl="1" indent="-285750">
              <a:lnSpc>
                <a:spcPct val="130000"/>
              </a:lnSpc>
              <a:buClr>
                <a:schemeClr val="tx2">
                  <a:lumMod val="60000"/>
                  <a:lumOff val="40000"/>
                </a:schemeClr>
              </a:buClr>
              <a:buFont typeface="Arial"/>
              <a:buChar char="•"/>
              <a:defRPr/>
            </a:pPr>
            <a:r>
              <a:rPr lang="en-US" dirty="0" smtClean="0">
                <a:latin typeface="Helvetica Neue Thin"/>
                <a:cs typeface="Helvetica Neue Thin"/>
              </a:rPr>
              <a:t>Getting people to share knowledge</a:t>
            </a:r>
          </a:p>
          <a:p>
            <a:pPr marL="285750" indent="-285750">
              <a:lnSpc>
                <a:spcPct val="130000"/>
              </a:lnSpc>
              <a:buClr>
                <a:schemeClr val="tx2">
                  <a:lumMod val="60000"/>
                  <a:lumOff val="40000"/>
                </a:schemeClr>
              </a:buClr>
              <a:buFont typeface="Arial"/>
              <a:buChar char="•"/>
              <a:defRPr/>
            </a:pPr>
            <a:r>
              <a:rPr lang="en-US" b="1" dirty="0" smtClean="0">
                <a:latin typeface="Helvetica Neue Thin"/>
                <a:cs typeface="Helvetica Neue Thin"/>
              </a:rPr>
              <a:t>Knowledge evaluation</a:t>
            </a:r>
          </a:p>
          <a:p>
            <a:pPr marL="742950" lvl="1" indent="-285750">
              <a:lnSpc>
                <a:spcPct val="130000"/>
              </a:lnSpc>
              <a:buClr>
                <a:schemeClr val="tx2">
                  <a:lumMod val="60000"/>
                  <a:lumOff val="40000"/>
                </a:schemeClr>
              </a:buClr>
              <a:buFont typeface="Arial"/>
              <a:buChar char="•"/>
              <a:defRPr/>
            </a:pPr>
            <a:r>
              <a:rPr lang="en-US" dirty="0" smtClean="0">
                <a:latin typeface="Helvetica Neue Thin"/>
                <a:cs typeface="Helvetica Neue Thin"/>
              </a:rPr>
              <a:t>Assessing the worth of knowledge across the organization</a:t>
            </a:r>
          </a:p>
          <a:p>
            <a:pPr marL="285750" indent="-285750">
              <a:lnSpc>
                <a:spcPct val="130000"/>
              </a:lnSpc>
              <a:buClr>
                <a:schemeClr val="tx2">
                  <a:lumMod val="60000"/>
                  <a:lumOff val="40000"/>
                </a:schemeClr>
              </a:buClr>
              <a:buFont typeface="Arial"/>
              <a:buChar char="•"/>
              <a:defRPr/>
            </a:pPr>
            <a:r>
              <a:rPr lang="en-US" b="1" dirty="0" smtClean="0">
                <a:latin typeface="Helvetica Neue Thin"/>
                <a:cs typeface="Helvetica Neue Thin"/>
              </a:rPr>
              <a:t>Knowledge processing</a:t>
            </a:r>
          </a:p>
          <a:p>
            <a:pPr marL="742950" lvl="1" indent="-285750">
              <a:lnSpc>
                <a:spcPct val="130000"/>
              </a:lnSpc>
              <a:buClr>
                <a:schemeClr val="tx2">
                  <a:lumMod val="60000"/>
                  <a:lumOff val="40000"/>
                </a:schemeClr>
              </a:buClr>
              <a:buFont typeface="Arial"/>
              <a:buChar char="•"/>
              <a:defRPr/>
            </a:pPr>
            <a:r>
              <a:rPr lang="en-US" dirty="0" smtClean="0">
                <a:latin typeface="Helvetica Neue Thin"/>
                <a:cs typeface="Helvetica Neue Thin"/>
              </a:rPr>
              <a:t>Turning tacit knowledge into explicit knowledge</a:t>
            </a:r>
          </a:p>
          <a:p>
            <a:pPr marL="285750" indent="-285750">
              <a:lnSpc>
                <a:spcPct val="130000"/>
              </a:lnSpc>
              <a:buClr>
                <a:schemeClr val="tx2">
                  <a:lumMod val="60000"/>
                  <a:lumOff val="40000"/>
                </a:schemeClr>
              </a:buClr>
              <a:buFont typeface="Arial"/>
              <a:buChar char="•"/>
              <a:defRPr/>
            </a:pPr>
            <a:r>
              <a:rPr lang="en-US" b="1" dirty="0" smtClean="0">
                <a:latin typeface="Helvetica Neue"/>
                <a:cs typeface="Helvetica Neue"/>
              </a:rPr>
              <a:t>Knowledge Implementation</a:t>
            </a:r>
          </a:p>
          <a:p>
            <a:pPr marL="742950" lvl="1" indent="-285750">
              <a:lnSpc>
                <a:spcPct val="130000"/>
              </a:lnSpc>
              <a:buClr>
                <a:schemeClr val="tx2">
                  <a:lumMod val="60000"/>
                  <a:lumOff val="40000"/>
                </a:schemeClr>
              </a:buClr>
              <a:buFont typeface="Arial"/>
              <a:buChar char="•"/>
              <a:defRPr/>
            </a:pPr>
            <a:r>
              <a:rPr lang="en-US" dirty="0" smtClean="0">
                <a:latin typeface="Helvetica Neue"/>
                <a:cs typeface="Helvetica Neue"/>
              </a:rPr>
              <a:t>Organizing knowledge and integrating into your processes </a:t>
            </a:r>
          </a:p>
        </p:txBody>
      </p:sp>
    </p:spTree>
    <p:extLst>
      <p:ext uri="{BB962C8B-B14F-4D97-AF65-F5344CB8AC3E}">
        <p14:creationId xmlns:p14="http://schemas.microsoft.com/office/powerpoint/2010/main" val="178937634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Topic modeling</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20</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2" name="Rectangle 11"/>
          <p:cNvSpPr/>
          <p:nvPr/>
        </p:nvSpPr>
        <p:spPr>
          <a:xfrm>
            <a:off x="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300155"/>
            <a:ext cx="8989913" cy="646331"/>
          </a:xfrm>
          <a:prstGeom prst="rect">
            <a:avLst/>
          </a:prstGeom>
          <a:noFill/>
        </p:spPr>
        <p:txBody>
          <a:bodyPr wrap="square" rtlCol="0">
            <a:spAutoFit/>
          </a:bodyPr>
          <a:lstStyle/>
          <a:p>
            <a:r>
              <a:rPr lang="en-US" dirty="0" smtClean="0">
                <a:solidFill>
                  <a:srgbClr val="FFFFFF"/>
                </a:solidFill>
              </a:rPr>
              <a:t>Topic models are based upon the idea that documents are mixtures of topics, where a topic is a probability distribution over words.</a:t>
            </a:r>
            <a:endParaRPr lang="en-US" dirty="0">
              <a:solidFill>
                <a:srgbClr val="FFFFFF"/>
              </a:solidFill>
            </a:endParaRPr>
          </a:p>
        </p:txBody>
      </p:sp>
      <p:pic>
        <p:nvPicPr>
          <p:cNvPr id="3" name="Picture 2"/>
          <p:cNvPicPr>
            <a:picLocks noChangeAspect="1"/>
          </p:cNvPicPr>
          <p:nvPr/>
        </p:nvPicPr>
        <p:blipFill>
          <a:blip r:embed="rId5"/>
          <a:stretch>
            <a:fillRect/>
          </a:stretch>
        </p:blipFill>
        <p:spPr>
          <a:xfrm>
            <a:off x="0" y="782321"/>
            <a:ext cx="9144000" cy="4429760"/>
          </a:xfrm>
          <a:prstGeom prst="rect">
            <a:avLst/>
          </a:prstGeom>
        </p:spPr>
      </p:pic>
      <p:sp>
        <p:nvSpPr>
          <p:cNvPr id="6" name="TextBox 5"/>
          <p:cNvSpPr txBox="1"/>
          <p:nvPr/>
        </p:nvSpPr>
        <p:spPr>
          <a:xfrm>
            <a:off x="2997200" y="4863069"/>
            <a:ext cx="2785588" cy="369332"/>
          </a:xfrm>
          <a:prstGeom prst="rect">
            <a:avLst/>
          </a:prstGeom>
          <a:noFill/>
        </p:spPr>
        <p:txBody>
          <a:bodyPr wrap="none" rtlCol="0">
            <a:spAutoFit/>
          </a:bodyPr>
          <a:lstStyle/>
          <a:p>
            <a:r>
              <a:rPr lang="en-US" dirty="0"/>
              <a:t>LDA Model from </a:t>
            </a:r>
            <a:r>
              <a:rPr lang="en-US" dirty="0" err="1"/>
              <a:t>Blei</a:t>
            </a:r>
            <a:r>
              <a:rPr lang="en-US" dirty="0"/>
              <a:t> (2011)</a:t>
            </a:r>
          </a:p>
        </p:txBody>
      </p:sp>
      <p:sp>
        <p:nvSpPr>
          <p:cNvPr id="13" name="TextBox 12"/>
          <p:cNvSpPr txBox="1"/>
          <p:nvPr/>
        </p:nvSpPr>
        <p:spPr>
          <a:xfrm>
            <a:off x="5014125" y="5879942"/>
            <a:ext cx="4051722" cy="230832"/>
          </a:xfrm>
          <a:prstGeom prst="rect">
            <a:avLst/>
          </a:prstGeom>
          <a:noFill/>
        </p:spPr>
        <p:txBody>
          <a:bodyPr wrap="square" rtlCol="0">
            <a:spAutoFit/>
          </a:bodyPr>
          <a:lstStyle/>
          <a:p>
            <a:r>
              <a:rPr lang="en-US" sz="900" dirty="0" smtClean="0">
                <a:solidFill>
                  <a:srgbClr val="FFFFFF"/>
                </a:solidFill>
              </a:rPr>
              <a:t>David </a:t>
            </a:r>
            <a:r>
              <a:rPr lang="en-US" sz="900" dirty="0" err="1" smtClean="0">
                <a:solidFill>
                  <a:srgbClr val="FFFFFF"/>
                </a:solidFill>
              </a:rPr>
              <a:t>Blei</a:t>
            </a:r>
            <a:r>
              <a:rPr lang="en-US" sz="900" dirty="0">
                <a:solidFill>
                  <a:srgbClr val="FFFFFF"/>
                </a:solidFill>
              </a:rPr>
              <a:t> homepage - http://</a:t>
            </a:r>
            <a:r>
              <a:rPr lang="en-US" sz="900" dirty="0" err="1">
                <a:solidFill>
                  <a:srgbClr val="FFFFFF"/>
                </a:solidFill>
              </a:rPr>
              <a:t>www.cs.columbia.edu</a:t>
            </a:r>
            <a:r>
              <a:rPr lang="en-US" sz="900" dirty="0">
                <a:solidFill>
                  <a:srgbClr val="FFFFFF"/>
                </a:solidFill>
              </a:rPr>
              <a:t>/~</a:t>
            </a:r>
            <a:r>
              <a:rPr lang="en-US" sz="900" dirty="0" err="1">
                <a:solidFill>
                  <a:srgbClr val="FFFFFF"/>
                </a:solidFill>
              </a:rPr>
              <a:t>blei</a:t>
            </a:r>
            <a:r>
              <a:rPr lang="en-US" sz="900" dirty="0">
                <a:solidFill>
                  <a:srgbClr val="FFFFFF"/>
                </a:solidFill>
              </a:rPr>
              <a:t>/</a:t>
            </a:r>
            <a:r>
              <a:rPr lang="en-US" sz="900" dirty="0" err="1">
                <a:solidFill>
                  <a:srgbClr val="FFFFFF"/>
                </a:solidFill>
              </a:rPr>
              <a:t>topicmodeling.html</a:t>
            </a:r>
            <a:endParaRPr lang="en-US" sz="900" dirty="0">
              <a:solidFill>
                <a:srgbClr val="FFFFFF"/>
              </a:solidFill>
            </a:endParaRPr>
          </a:p>
        </p:txBody>
      </p:sp>
      <p:sp>
        <p:nvSpPr>
          <p:cNvPr id="14" name="TextBox 13"/>
          <p:cNvSpPr txBox="1"/>
          <p:nvPr/>
        </p:nvSpPr>
        <p:spPr>
          <a:xfrm>
            <a:off x="0" y="5868146"/>
            <a:ext cx="5122854" cy="246221"/>
          </a:xfrm>
          <a:prstGeom prst="rect">
            <a:avLst/>
          </a:prstGeom>
          <a:noFill/>
        </p:spPr>
        <p:txBody>
          <a:bodyPr wrap="none" rtlCol="0">
            <a:spAutoFit/>
          </a:bodyPr>
          <a:lstStyle/>
          <a:p>
            <a:r>
              <a:rPr lang="en-US" sz="1000" dirty="0" err="1">
                <a:solidFill>
                  <a:schemeClr val="bg1"/>
                </a:solidFill>
              </a:rPr>
              <a:t>Blei</a:t>
            </a:r>
            <a:r>
              <a:rPr lang="en-US" sz="1000" dirty="0">
                <a:solidFill>
                  <a:schemeClr val="bg1"/>
                </a:solidFill>
              </a:rPr>
              <a:t>, David M. 2011. “</a:t>
            </a:r>
            <a:r>
              <a:rPr lang="en-US" sz="900" dirty="0">
                <a:solidFill>
                  <a:schemeClr val="bg1"/>
                </a:solidFill>
              </a:rPr>
              <a:t>Introduction</a:t>
            </a:r>
            <a:r>
              <a:rPr lang="en-US" sz="1000" dirty="0">
                <a:solidFill>
                  <a:schemeClr val="bg1"/>
                </a:solidFill>
              </a:rPr>
              <a:t> to Probabilistic Topic Models.” </a:t>
            </a:r>
            <a:r>
              <a:rPr lang="en-US" sz="1000" i="1" dirty="0">
                <a:solidFill>
                  <a:schemeClr val="bg1"/>
                </a:solidFill>
              </a:rPr>
              <a:t>Communications of the ACM</a:t>
            </a:r>
            <a:r>
              <a:rPr lang="en-US" sz="1000" dirty="0">
                <a:solidFill>
                  <a:schemeClr val="bg1"/>
                </a:solidFill>
              </a:rPr>
              <a:t>.</a:t>
            </a:r>
          </a:p>
        </p:txBody>
      </p:sp>
      <p:sp>
        <p:nvSpPr>
          <p:cNvPr id="7" name="Footer Placeholder 6"/>
          <p:cNvSpPr>
            <a:spLocks noGrp="1"/>
          </p:cNvSpPr>
          <p:nvPr>
            <p:ph type="ftr" sz="quarter" idx="11"/>
          </p:nvPr>
        </p:nvSpPr>
        <p:spPr/>
        <p:txBody>
          <a:bodyPr/>
          <a:lstStyle/>
          <a:p>
            <a:r>
              <a:rPr lang="en-US" dirty="0" smtClean="0"/>
              <a:t>@davidmeza1</a:t>
            </a:r>
            <a:endParaRPr lang="en-US" dirty="0"/>
          </a:p>
        </p:txBody>
      </p:sp>
    </p:spTree>
    <p:extLst>
      <p:ext uri="{BB962C8B-B14F-4D97-AF65-F5344CB8AC3E}">
        <p14:creationId xmlns:p14="http://schemas.microsoft.com/office/powerpoint/2010/main" val="6201455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Topic Modeling Process Steps </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21</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2" name="Rectangle 11"/>
          <p:cNvSpPr/>
          <p:nvPr/>
        </p:nvSpPr>
        <p:spPr>
          <a:xfrm>
            <a:off x="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415280"/>
            <a:ext cx="8989913" cy="646331"/>
          </a:xfrm>
          <a:prstGeom prst="rect">
            <a:avLst/>
          </a:prstGeom>
          <a:noFill/>
        </p:spPr>
        <p:txBody>
          <a:bodyPr wrap="square" rtlCol="0">
            <a:spAutoFit/>
          </a:bodyPr>
          <a:lstStyle/>
          <a:p>
            <a:r>
              <a:rPr lang="en-US" dirty="0" smtClean="0">
                <a:solidFill>
                  <a:srgbClr val="FFFFFF"/>
                </a:solidFill>
              </a:rPr>
              <a:t>Using the tm package, create the corpus from the source</a:t>
            </a:r>
          </a:p>
          <a:p>
            <a:r>
              <a:rPr lang="en-US" dirty="0" smtClean="0">
                <a:solidFill>
                  <a:srgbClr val="FFFFFF"/>
                </a:solidFill>
              </a:rPr>
              <a:t>Create the document term matrix, reducing to words occurring in at least five documents</a:t>
            </a:r>
            <a:endParaRPr lang="en-US" dirty="0">
              <a:solidFill>
                <a:srgbClr val="FFFFFF"/>
              </a:solidFill>
            </a:endParaRPr>
          </a:p>
        </p:txBody>
      </p:sp>
      <p:sp>
        <p:nvSpPr>
          <p:cNvPr id="19" name="Footer Placeholder 18"/>
          <p:cNvSpPr>
            <a:spLocks noGrp="1"/>
          </p:cNvSpPr>
          <p:nvPr>
            <p:ph type="ftr" sz="quarter" idx="11"/>
          </p:nvPr>
        </p:nvSpPr>
        <p:spPr/>
        <p:txBody>
          <a:bodyPr/>
          <a:lstStyle/>
          <a:p>
            <a:r>
              <a:rPr lang="en-US" smtClean="0"/>
              <a:t>@davidmeza1</a:t>
            </a:r>
            <a:endParaRPr lang="en-US"/>
          </a:p>
        </p:txBody>
      </p:sp>
      <p:sp>
        <p:nvSpPr>
          <p:cNvPr id="3" name="TextBox 2"/>
          <p:cNvSpPr txBox="1"/>
          <p:nvPr/>
        </p:nvSpPr>
        <p:spPr>
          <a:xfrm>
            <a:off x="331320" y="1021626"/>
            <a:ext cx="5123326" cy="1754326"/>
          </a:xfrm>
          <a:prstGeom prst="rect">
            <a:avLst/>
          </a:prstGeom>
          <a:noFill/>
        </p:spPr>
        <p:txBody>
          <a:bodyPr wrap="none" rtlCol="0">
            <a:spAutoFit/>
          </a:bodyPr>
          <a:lstStyle/>
          <a:p>
            <a:pPr marL="285750" indent="-285750">
              <a:buFont typeface="Arial" charset="0"/>
              <a:buChar char="•"/>
            </a:pPr>
            <a:r>
              <a:rPr lang="en-US" dirty="0" smtClean="0"/>
              <a:t>Create the Document Term Matrix</a:t>
            </a:r>
          </a:p>
          <a:p>
            <a:pPr marL="742950" lvl="1" indent="-285750">
              <a:buFont typeface="Arial" charset="0"/>
              <a:buChar char="•"/>
            </a:pPr>
            <a:r>
              <a:rPr lang="en-US" dirty="0" smtClean="0"/>
              <a:t>Store the word frequency per document</a:t>
            </a:r>
          </a:p>
          <a:p>
            <a:pPr marL="285750" indent="-285750">
              <a:buFont typeface="Arial" charset="0"/>
              <a:buChar char="•"/>
            </a:pPr>
            <a:r>
              <a:rPr lang="en-US" dirty="0" smtClean="0"/>
              <a:t>Create the Model </a:t>
            </a:r>
          </a:p>
          <a:p>
            <a:pPr marL="742950" lvl="1" indent="-285750">
              <a:buFont typeface="Arial" charset="0"/>
              <a:buChar char="•"/>
            </a:pPr>
            <a:r>
              <a:rPr lang="en-US" dirty="0" smtClean="0"/>
              <a:t>Uses LDA to assign each document to a topic</a:t>
            </a:r>
          </a:p>
          <a:p>
            <a:pPr marL="285750" indent="-285750">
              <a:buFont typeface="Arial" charset="0"/>
              <a:buChar char="•"/>
            </a:pPr>
            <a:r>
              <a:rPr lang="en-US" dirty="0" smtClean="0"/>
              <a:t>Explore your model</a:t>
            </a:r>
          </a:p>
          <a:p>
            <a:pPr marL="742950" lvl="1" indent="-285750">
              <a:buFont typeface="Arial" charset="0"/>
              <a:buChar char="•"/>
            </a:pPr>
            <a:r>
              <a:rPr lang="en-US" dirty="0" smtClean="0"/>
              <a:t>Uncover hidden associations</a:t>
            </a:r>
            <a:endParaRPr lang="en-US" dirty="0"/>
          </a:p>
        </p:txBody>
      </p:sp>
      <p:pic>
        <p:nvPicPr>
          <p:cNvPr id="6" name="Picture 5"/>
          <p:cNvPicPr>
            <a:picLocks noChangeAspect="1"/>
          </p:cNvPicPr>
          <p:nvPr/>
        </p:nvPicPr>
        <p:blipFill>
          <a:blip r:embed="rId5"/>
          <a:stretch>
            <a:fillRect/>
          </a:stretch>
        </p:blipFill>
        <p:spPr>
          <a:xfrm>
            <a:off x="262939" y="3287278"/>
            <a:ext cx="8515304" cy="1873800"/>
          </a:xfrm>
          <a:prstGeom prst="rect">
            <a:avLst/>
          </a:prstGeom>
        </p:spPr>
      </p:pic>
    </p:spTree>
    <p:extLst>
      <p:ext uri="{BB962C8B-B14F-4D97-AF65-F5344CB8AC3E}">
        <p14:creationId xmlns:p14="http://schemas.microsoft.com/office/powerpoint/2010/main" val="40748713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Categories</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22</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2" name="Rectangle 11"/>
          <p:cNvSpPr/>
          <p:nvPr/>
        </p:nvSpPr>
        <p:spPr>
          <a:xfrm>
            <a:off x="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415280"/>
            <a:ext cx="8989913" cy="646331"/>
          </a:xfrm>
          <a:prstGeom prst="rect">
            <a:avLst/>
          </a:prstGeom>
          <a:noFill/>
        </p:spPr>
        <p:txBody>
          <a:bodyPr wrap="square" rtlCol="0">
            <a:spAutoFit/>
          </a:bodyPr>
          <a:lstStyle/>
          <a:p>
            <a:r>
              <a:rPr lang="en-US" dirty="0" smtClean="0">
                <a:solidFill>
                  <a:srgbClr val="FFFFFF"/>
                </a:solidFill>
              </a:rPr>
              <a:t>The original data frame had additional metadata, Category, Project Phase, Safety Issue, and others.</a:t>
            </a:r>
            <a:endParaRPr lang="en-US" dirty="0">
              <a:solidFill>
                <a:srgbClr val="FFFFFF"/>
              </a:solidFill>
            </a:endParaRPr>
          </a:p>
        </p:txBody>
      </p:sp>
      <p:pic>
        <p:nvPicPr>
          <p:cNvPr id="6" name="Picture 5"/>
          <p:cNvPicPr>
            <a:picLocks noChangeAspect="1"/>
          </p:cNvPicPr>
          <p:nvPr/>
        </p:nvPicPr>
        <p:blipFill>
          <a:blip r:embed="rId5"/>
          <a:stretch>
            <a:fillRect/>
          </a:stretch>
        </p:blipFill>
        <p:spPr>
          <a:xfrm>
            <a:off x="189080" y="882550"/>
            <a:ext cx="4152864" cy="4329530"/>
          </a:xfrm>
          <a:prstGeom prst="rect">
            <a:avLst/>
          </a:prstGeom>
        </p:spPr>
      </p:pic>
      <p:pic>
        <p:nvPicPr>
          <p:cNvPr id="7" name="Picture 6"/>
          <p:cNvPicPr>
            <a:picLocks noChangeAspect="1"/>
          </p:cNvPicPr>
          <p:nvPr/>
        </p:nvPicPr>
        <p:blipFill>
          <a:blip r:embed="rId6"/>
          <a:stretch>
            <a:fillRect/>
          </a:stretch>
        </p:blipFill>
        <p:spPr>
          <a:xfrm>
            <a:off x="4547145" y="882550"/>
            <a:ext cx="4000500" cy="1860650"/>
          </a:xfrm>
          <a:prstGeom prst="rect">
            <a:avLst/>
          </a:prstGeom>
        </p:spPr>
      </p:pic>
      <p:pic>
        <p:nvPicPr>
          <p:cNvPr id="8" name="Picture 7"/>
          <p:cNvPicPr>
            <a:picLocks noChangeAspect="1"/>
          </p:cNvPicPr>
          <p:nvPr/>
        </p:nvPicPr>
        <p:blipFill>
          <a:blip r:embed="rId7"/>
          <a:stretch>
            <a:fillRect/>
          </a:stretch>
        </p:blipFill>
        <p:spPr>
          <a:xfrm>
            <a:off x="4547146" y="2875280"/>
            <a:ext cx="4000500" cy="2319020"/>
          </a:xfrm>
          <a:prstGeom prst="rect">
            <a:avLst/>
          </a:prstGeom>
        </p:spPr>
      </p:pic>
      <p:sp>
        <p:nvSpPr>
          <p:cNvPr id="13" name="Footer Placeholder 12"/>
          <p:cNvSpPr>
            <a:spLocks noGrp="1"/>
          </p:cNvSpPr>
          <p:nvPr>
            <p:ph type="ftr" sz="quarter" idx="11"/>
          </p:nvPr>
        </p:nvSpPr>
        <p:spPr/>
        <p:txBody>
          <a:bodyPr/>
          <a:lstStyle/>
          <a:p>
            <a:r>
              <a:rPr lang="en-US" smtClean="0"/>
              <a:t>@davidmeza1</a:t>
            </a:r>
            <a:endParaRPr lang="en-US"/>
          </a:p>
        </p:txBody>
      </p:sp>
    </p:spTree>
    <p:extLst>
      <p:ext uri="{BB962C8B-B14F-4D97-AF65-F5344CB8AC3E}">
        <p14:creationId xmlns:p14="http://schemas.microsoft.com/office/powerpoint/2010/main" val="15012529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Correlation by Category</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23</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2" name="Rectangle 11"/>
          <p:cNvSpPr/>
          <p:nvPr/>
        </p:nvSpPr>
        <p:spPr>
          <a:xfrm>
            <a:off x="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300155"/>
            <a:ext cx="8989913" cy="646331"/>
          </a:xfrm>
          <a:prstGeom prst="rect">
            <a:avLst/>
          </a:prstGeom>
          <a:noFill/>
        </p:spPr>
        <p:txBody>
          <a:bodyPr wrap="square" rtlCol="0">
            <a:spAutoFit/>
          </a:bodyPr>
          <a:lstStyle/>
          <a:p>
            <a:r>
              <a:rPr lang="en-US" dirty="0" smtClean="0">
                <a:solidFill>
                  <a:srgbClr val="FFFFFF"/>
                </a:solidFill>
              </a:rPr>
              <a:t>To find the per-document probabilities we extract theta from the fitted  model’s topic posteriors</a:t>
            </a:r>
            <a:endParaRPr lang="en-US" dirty="0">
              <a:solidFill>
                <a:srgbClr val="FFFFFF"/>
              </a:solidFill>
            </a:endParaRPr>
          </a:p>
        </p:txBody>
      </p:sp>
      <p:sp>
        <p:nvSpPr>
          <p:cNvPr id="8" name="Footer Placeholder 7"/>
          <p:cNvSpPr>
            <a:spLocks noGrp="1"/>
          </p:cNvSpPr>
          <p:nvPr>
            <p:ph type="ftr" sz="quarter" idx="11"/>
          </p:nvPr>
        </p:nvSpPr>
        <p:spPr/>
        <p:txBody>
          <a:bodyPr/>
          <a:lstStyle/>
          <a:p>
            <a:r>
              <a:rPr lang="en-US" smtClean="0"/>
              <a:t>@davidmeza1</a:t>
            </a:r>
            <a:endParaRPr lang="en-US"/>
          </a:p>
        </p:txBody>
      </p:sp>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27019" y="837450"/>
            <a:ext cx="6117558" cy="4251031"/>
          </a:xfrm>
          <a:prstGeom prst="rect">
            <a:avLst/>
          </a:prstGeom>
        </p:spPr>
      </p:pic>
    </p:spTree>
    <p:extLst>
      <p:ext uri="{BB962C8B-B14F-4D97-AF65-F5344CB8AC3E}">
        <p14:creationId xmlns:p14="http://schemas.microsoft.com/office/powerpoint/2010/main" val="166273966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rgbClr val="17375E"/>
                </a:solidFill>
                <a:latin typeface="Arial"/>
                <a:cs typeface="Arial"/>
              </a:rPr>
              <a:t>Topics for Categories</a:t>
            </a:r>
            <a:endParaRPr lang="en-US" sz="3200" dirty="0">
              <a:solidFill>
                <a:srgbClr val="17375E"/>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24</a:t>
            </a:fld>
            <a:endParaRPr lang="en-US" b="1" dirty="0">
              <a:solidFill>
                <a:srgbClr val="104B79"/>
              </a:solidFill>
              <a:latin typeface="Arial"/>
              <a:cs typeface="Arial"/>
            </a:endParaRPr>
          </a:p>
        </p:txBody>
      </p:sp>
      <p:pic>
        <p:nvPicPr>
          <p:cNvPr id="19" name="Picture 18"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2" name="Rectangle 11"/>
          <p:cNvSpPr/>
          <p:nvPr/>
        </p:nvSpPr>
        <p:spPr>
          <a:xfrm>
            <a:off x="0" y="5299393"/>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0" y="5414518"/>
            <a:ext cx="8989913" cy="646331"/>
          </a:xfrm>
          <a:prstGeom prst="rect">
            <a:avLst/>
          </a:prstGeom>
          <a:noFill/>
        </p:spPr>
        <p:txBody>
          <a:bodyPr wrap="square" rtlCol="0">
            <a:spAutoFit/>
          </a:bodyPr>
          <a:lstStyle/>
          <a:p>
            <a:r>
              <a:rPr lang="en-US" dirty="0" smtClean="0">
                <a:solidFill>
                  <a:srgbClr val="FFFFFF"/>
                </a:solidFill>
              </a:rPr>
              <a:t>With mean theta available, it is possible to select the most representative topics of each category.  </a:t>
            </a:r>
            <a:endParaRPr lang="en-US" dirty="0">
              <a:solidFill>
                <a:srgbClr val="FFFFFF"/>
              </a:solidFill>
            </a:endParaRPr>
          </a:p>
        </p:txBody>
      </p:sp>
      <p:sp>
        <p:nvSpPr>
          <p:cNvPr id="14" name="Footer Placeholder 13"/>
          <p:cNvSpPr>
            <a:spLocks noGrp="1"/>
          </p:cNvSpPr>
          <p:nvPr>
            <p:ph type="ftr" sz="quarter" idx="11"/>
          </p:nvPr>
        </p:nvSpPr>
        <p:spPr/>
        <p:txBody>
          <a:bodyPr/>
          <a:lstStyle/>
          <a:p>
            <a:r>
              <a:rPr lang="en-US" smtClean="0"/>
              <a:t>@davidmeza1</a:t>
            </a:r>
            <a:endParaRPr lang="en-US"/>
          </a:p>
        </p:txBody>
      </p:sp>
      <p:pic>
        <p:nvPicPr>
          <p:cNvPr id="3" name="Picture 2"/>
          <p:cNvPicPr>
            <a:picLocks noChangeAspect="1"/>
          </p:cNvPicPr>
          <p:nvPr/>
        </p:nvPicPr>
        <p:blipFill>
          <a:blip r:embed="rId5"/>
          <a:stretch>
            <a:fillRect/>
          </a:stretch>
        </p:blipFill>
        <p:spPr>
          <a:xfrm>
            <a:off x="262939" y="993439"/>
            <a:ext cx="8515304" cy="4083199"/>
          </a:xfrm>
          <a:prstGeom prst="rect">
            <a:avLst/>
          </a:prstGeom>
        </p:spPr>
      </p:pic>
    </p:spTree>
    <p:extLst>
      <p:ext uri="{BB962C8B-B14F-4D97-AF65-F5344CB8AC3E}">
        <p14:creationId xmlns:p14="http://schemas.microsoft.com/office/powerpoint/2010/main" val="196768109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Topic Trends</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25</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2" name="Rectangle 11"/>
          <p:cNvSpPr/>
          <p:nvPr/>
        </p:nvSpPr>
        <p:spPr>
          <a:xfrm>
            <a:off x="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415280"/>
            <a:ext cx="8989913" cy="369332"/>
          </a:xfrm>
          <a:prstGeom prst="rect">
            <a:avLst/>
          </a:prstGeom>
          <a:noFill/>
        </p:spPr>
        <p:txBody>
          <a:bodyPr wrap="square" rtlCol="0">
            <a:spAutoFit/>
          </a:bodyPr>
          <a:lstStyle/>
          <a:p>
            <a:r>
              <a:rPr lang="en-US" dirty="0" smtClean="0">
                <a:solidFill>
                  <a:srgbClr val="FFFFFF"/>
                </a:solidFill>
              </a:rPr>
              <a:t>Using mean of theta by years to trend topics</a:t>
            </a:r>
            <a:endParaRPr lang="en-US" dirty="0">
              <a:solidFill>
                <a:srgbClr val="FFFFFF"/>
              </a:solidFill>
            </a:endParaRPr>
          </a:p>
        </p:txBody>
      </p:sp>
      <p:pic>
        <p:nvPicPr>
          <p:cNvPr id="3" name="Picture 2"/>
          <p:cNvPicPr>
            <a:picLocks noChangeAspect="1"/>
          </p:cNvPicPr>
          <p:nvPr/>
        </p:nvPicPr>
        <p:blipFill>
          <a:blip r:embed="rId5"/>
          <a:stretch>
            <a:fillRect/>
          </a:stretch>
        </p:blipFill>
        <p:spPr>
          <a:xfrm>
            <a:off x="215901" y="1021626"/>
            <a:ext cx="4489003" cy="2666454"/>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04904" y="1021627"/>
            <a:ext cx="3981896" cy="2666454"/>
          </a:xfrm>
          <a:prstGeom prst="rect">
            <a:avLst/>
          </a:prstGeom>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0862" y="3688081"/>
            <a:ext cx="2703325" cy="1544307"/>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3141" y="3688081"/>
            <a:ext cx="2923698" cy="1544307"/>
          </a:xfrm>
          <a:prstGeom prst="rect">
            <a:avLst/>
          </a:prstGeom>
        </p:spPr>
      </p:pic>
      <p:sp>
        <p:nvSpPr>
          <p:cNvPr id="16" name="Footer Placeholder 15"/>
          <p:cNvSpPr>
            <a:spLocks noGrp="1"/>
          </p:cNvSpPr>
          <p:nvPr>
            <p:ph type="ftr" sz="quarter" idx="11"/>
          </p:nvPr>
        </p:nvSpPr>
        <p:spPr/>
        <p:txBody>
          <a:bodyPr/>
          <a:lstStyle/>
          <a:p>
            <a:r>
              <a:rPr lang="en-US" smtClean="0"/>
              <a:t>@davidmeza1</a:t>
            </a:r>
            <a:endParaRPr lang="en-US"/>
          </a:p>
        </p:txBody>
      </p:sp>
    </p:spTree>
    <p:extLst>
      <p:ext uri="{BB962C8B-B14F-4D97-AF65-F5344CB8AC3E}">
        <p14:creationId xmlns:p14="http://schemas.microsoft.com/office/powerpoint/2010/main" val="117691134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Topic visualization</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26</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2" name="Rectangle 11"/>
          <p:cNvSpPr/>
          <p:nvPr/>
        </p:nvSpPr>
        <p:spPr>
          <a:xfrm>
            <a:off x="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415280"/>
            <a:ext cx="8989913" cy="646331"/>
          </a:xfrm>
          <a:prstGeom prst="rect">
            <a:avLst/>
          </a:prstGeom>
          <a:noFill/>
        </p:spPr>
        <p:txBody>
          <a:bodyPr wrap="square" rtlCol="0">
            <a:spAutoFit/>
          </a:bodyPr>
          <a:lstStyle/>
          <a:p>
            <a:r>
              <a:rPr lang="en-US" dirty="0" smtClean="0">
                <a:solidFill>
                  <a:srgbClr val="FFFFFF"/>
                </a:solidFill>
              </a:rPr>
              <a:t>Next Phase in the process, to provide users an easy method to search through the lessons.</a:t>
            </a:r>
          </a:p>
          <a:p>
            <a:r>
              <a:rPr lang="en-US" dirty="0" smtClean="0">
                <a:solidFill>
                  <a:srgbClr val="FFFFFF"/>
                </a:solidFill>
              </a:rPr>
              <a:t>Visualization created using </a:t>
            </a:r>
            <a:r>
              <a:rPr lang="en-US" dirty="0" err="1" smtClean="0">
                <a:solidFill>
                  <a:srgbClr val="FFFFFF"/>
                </a:solidFill>
              </a:rPr>
              <a:t>LDAvis</a:t>
            </a:r>
            <a:r>
              <a:rPr lang="en-US" dirty="0" smtClean="0">
                <a:solidFill>
                  <a:srgbClr val="FFFFFF"/>
                </a:solidFill>
              </a:rPr>
              <a:t> and Shiny package  </a:t>
            </a:r>
            <a:endParaRPr lang="en-US" dirty="0">
              <a:solidFill>
                <a:srgbClr val="FFFFFF"/>
              </a:solidFill>
            </a:endParaRPr>
          </a:p>
        </p:txBody>
      </p:sp>
      <p:pic>
        <p:nvPicPr>
          <p:cNvPr id="3" name="Picture 2"/>
          <p:cNvPicPr>
            <a:picLocks noChangeAspect="1"/>
          </p:cNvPicPr>
          <p:nvPr/>
        </p:nvPicPr>
        <p:blipFill>
          <a:blip r:embed="rId5"/>
          <a:stretch>
            <a:fillRect/>
          </a:stretch>
        </p:blipFill>
        <p:spPr>
          <a:xfrm>
            <a:off x="0" y="787401"/>
            <a:ext cx="9144000" cy="4458217"/>
          </a:xfrm>
          <a:prstGeom prst="rect">
            <a:avLst/>
          </a:prstGeom>
        </p:spPr>
      </p:pic>
      <p:sp>
        <p:nvSpPr>
          <p:cNvPr id="6" name="Footer Placeholder 5"/>
          <p:cNvSpPr>
            <a:spLocks noGrp="1"/>
          </p:cNvSpPr>
          <p:nvPr>
            <p:ph type="ftr" sz="quarter" idx="11"/>
          </p:nvPr>
        </p:nvSpPr>
        <p:spPr/>
        <p:txBody>
          <a:bodyPr/>
          <a:lstStyle/>
          <a:p>
            <a:r>
              <a:rPr lang="en-US" smtClean="0"/>
              <a:t>@davidmeza1</a:t>
            </a:r>
            <a:endParaRPr lang="en-US"/>
          </a:p>
        </p:txBody>
      </p:sp>
    </p:spTree>
    <p:extLst>
      <p:ext uri="{BB962C8B-B14F-4D97-AF65-F5344CB8AC3E}">
        <p14:creationId xmlns:p14="http://schemas.microsoft.com/office/powerpoint/2010/main" val="19433276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666" y="2977685"/>
            <a:ext cx="7772400" cy="820114"/>
          </a:xfrm>
        </p:spPr>
        <p:txBody>
          <a:bodyPr>
            <a:normAutofit/>
          </a:bodyPr>
          <a:lstStyle/>
          <a:p>
            <a:pPr algn="ctr"/>
            <a:r>
              <a:rPr lang="en-US" sz="3200" dirty="0" smtClean="0">
                <a:solidFill>
                  <a:schemeClr val="tx2">
                    <a:lumMod val="75000"/>
                  </a:schemeClr>
                </a:solidFill>
                <a:latin typeface="Arial"/>
                <a:cs typeface="Arial"/>
              </a:rPr>
              <a:t>Questions?</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27</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Tree>
    <p:extLst>
      <p:ext uri="{BB962C8B-B14F-4D97-AF65-F5344CB8AC3E}">
        <p14:creationId xmlns:p14="http://schemas.microsoft.com/office/powerpoint/2010/main" val="31499847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3604784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5352861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Organizational Learning</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3</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4" name="TextBox 13"/>
          <p:cNvSpPr txBox="1"/>
          <p:nvPr/>
        </p:nvSpPr>
        <p:spPr>
          <a:xfrm>
            <a:off x="331320" y="1116875"/>
            <a:ext cx="8077200" cy="923330"/>
          </a:xfrm>
          <a:prstGeom prst="rect">
            <a:avLst/>
          </a:prstGeom>
          <a:noFill/>
        </p:spPr>
        <p:txBody>
          <a:bodyPr wrap="square" rtlCol="0">
            <a:spAutoFit/>
          </a:bodyPr>
          <a:lstStyle/>
          <a:p>
            <a:r>
              <a:rPr lang="en-US" dirty="0"/>
              <a:t>Organizational learning incorporates the sharing of </a:t>
            </a:r>
            <a:r>
              <a:rPr lang="en-US" dirty="0" smtClean="0"/>
              <a:t>information, </a:t>
            </a:r>
            <a:r>
              <a:rPr lang="en-US" dirty="0"/>
              <a:t>knowledge and good work practices that foster an organizational culture committed to continuous improvement. </a:t>
            </a:r>
          </a:p>
        </p:txBody>
      </p:sp>
      <p:pic>
        <p:nvPicPr>
          <p:cNvPr id="5" name="Picture 4"/>
          <p:cNvPicPr>
            <a:picLocks noChangeAspect="1"/>
          </p:cNvPicPr>
          <p:nvPr/>
        </p:nvPicPr>
        <p:blipFill>
          <a:blip r:embed="rId5"/>
          <a:stretch>
            <a:fillRect/>
          </a:stretch>
        </p:blipFill>
        <p:spPr>
          <a:xfrm>
            <a:off x="1626720" y="2629457"/>
            <a:ext cx="5181600" cy="2907453"/>
          </a:xfrm>
          <a:prstGeom prst="rect">
            <a:avLst/>
          </a:prstGeom>
        </p:spPr>
      </p:pic>
    </p:spTree>
    <p:extLst>
      <p:ext uri="{BB962C8B-B14F-4D97-AF65-F5344CB8AC3E}">
        <p14:creationId xmlns:p14="http://schemas.microsoft.com/office/powerpoint/2010/main" val="828560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81280"/>
            <a:ext cx="9144000" cy="6776719"/>
          </a:xfrm>
          <a:prstGeom prst="rect">
            <a:avLst/>
          </a:prstGeom>
        </p:spPr>
      </p:pic>
    </p:spTree>
    <p:extLst>
      <p:ext uri="{BB962C8B-B14F-4D97-AF65-F5344CB8AC3E}">
        <p14:creationId xmlns:p14="http://schemas.microsoft.com/office/powerpoint/2010/main" val="18122651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431904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Learning techniques and Tools</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4</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2" name="TextBox 11"/>
          <p:cNvSpPr txBox="1"/>
          <p:nvPr/>
        </p:nvSpPr>
        <p:spPr>
          <a:xfrm>
            <a:off x="262939" y="1011045"/>
            <a:ext cx="8077200" cy="1769642"/>
          </a:xfrm>
          <a:prstGeom prst="rect">
            <a:avLst/>
          </a:prstGeom>
          <a:noFill/>
        </p:spPr>
        <p:txBody>
          <a:bodyPr wrap="square" rtlCol="0">
            <a:normAutofit fontScale="92500" lnSpcReduction="20000"/>
          </a:bodyPr>
          <a:lstStyle/>
          <a:p>
            <a:pPr marL="285750" indent="-285750">
              <a:buFont typeface="Arial" charset="0"/>
              <a:buChar char="•"/>
            </a:pPr>
            <a:r>
              <a:rPr lang="en-US" dirty="0" smtClean="0"/>
              <a:t>Pause </a:t>
            </a:r>
            <a:r>
              <a:rPr lang="en-US" dirty="0"/>
              <a:t>and Learn (PAL</a:t>
            </a:r>
            <a:r>
              <a:rPr lang="en-US" dirty="0" smtClean="0"/>
              <a:t>)</a:t>
            </a:r>
          </a:p>
          <a:p>
            <a:pPr marL="285750" indent="-285750">
              <a:buFont typeface="Arial" charset="0"/>
              <a:buChar char="•"/>
            </a:pPr>
            <a:r>
              <a:rPr lang="en-US" dirty="0" err="1" smtClean="0"/>
              <a:t>CoP</a:t>
            </a:r>
            <a:r>
              <a:rPr lang="en-US" dirty="0" smtClean="0"/>
              <a:t> </a:t>
            </a:r>
            <a:r>
              <a:rPr lang="en-US" dirty="0"/>
              <a:t>A community of </a:t>
            </a:r>
            <a:r>
              <a:rPr lang="en-US" dirty="0" smtClean="0"/>
              <a:t>practice</a:t>
            </a:r>
          </a:p>
          <a:p>
            <a:pPr marL="285750" indent="-285750">
              <a:buFont typeface="Arial" charset="0"/>
              <a:buChar char="•"/>
            </a:pPr>
            <a:r>
              <a:rPr lang="en-US" dirty="0" smtClean="0"/>
              <a:t>Wiki</a:t>
            </a:r>
          </a:p>
          <a:p>
            <a:pPr marL="285750" indent="-285750">
              <a:buFont typeface="Arial" charset="0"/>
              <a:buChar char="•"/>
            </a:pPr>
            <a:r>
              <a:rPr lang="en-US" dirty="0"/>
              <a:t>Best </a:t>
            </a:r>
            <a:r>
              <a:rPr lang="en-US" dirty="0" smtClean="0"/>
              <a:t>Practice</a:t>
            </a:r>
          </a:p>
          <a:p>
            <a:pPr marL="285750" indent="-285750">
              <a:buFont typeface="Arial" charset="0"/>
              <a:buChar char="•"/>
            </a:pPr>
            <a:r>
              <a:rPr lang="en-US" dirty="0"/>
              <a:t>Peer Assist (learning before</a:t>
            </a:r>
            <a:r>
              <a:rPr lang="en-US" dirty="0" smtClean="0"/>
              <a:t>)</a:t>
            </a:r>
          </a:p>
          <a:p>
            <a:pPr marL="285750" indent="-285750">
              <a:buFont typeface="Arial" charset="0"/>
              <a:buChar char="•"/>
            </a:pPr>
            <a:r>
              <a:rPr lang="en-US" dirty="0"/>
              <a:t>After-action Review (AR) (learning during</a:t>
            </a:r>
            <a:r>
              <a:rPr lang="en-US" dirty="0" smtClean="0"/>
              <a:t>)</a:t>
            </a:r>
          </a:p>
          <a:p>
            <a:pPr marL="285750" indent="-285750">
              <a:buFont typeface="Arial" charset="0"/>
              <a:buChar char="•"/>
            </a:pPr>
            <a:r>
              <a:rPr lang="en-US" dirty="0"/>
              <a:t>Retrospect (learning after</a:t>
            </a:r>
            <a:r>
              <a:rPr lang="en-US" dirty="0" smtClean="0"/>
              <a:t>)</a:t>
            </a:r>
          </a:p>
          <a:p>
            <a:pPr marL="285750" indent="-285750">
              <a:buFont typeface="Arial" charset="0"/>
              <a:buChar char="•"/>
            </a:pPr>
            <a:r>
              <a:rPr lang="en-US" dirty="0"/>
              <a:t>Knowledge </a:t>
            </a:r>
            <a:r>
              <a:rPr lang="en-US" dirty="0" smtClean="0"/>
              <a:t>Asset</a:t>
            </a:r>
          </a:p>
          <a:p>
            <a:endParaRPr lang="en-US" dirty="0"/>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1320" y="2832847"/>
            <a:ext cx="8191020" cy="3412614"/>
          </a:xfrm>
          <a:prstGeom prst="rect">
            <a:avLst/>
          </a:prstGeom>
        </p:spPr>
      </p:pic>
    </p:spTree>
    <p:extLst>
      <p:ext uri="{BB962C8B-B14F-4D97-AF65-F5344CB8AC3E}">
        <p14:creationId xmlns:p14="http://schemas.microsoft.com/office/powerpoint/2010/main" val="112114748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tx2">
                    <a:lumMod val="75000"/>
                  </a:schemeClr>
                </a:solidFill>
                <a:latin typeface="Arial"/>
                <a:cs typeface="Arial"/>
              </a:rPr>
              <a:t>Current Situation</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rcRect l="-11193" r="-11193"/>
          <a:stretch>
            <a:fillRect/>
          </a:stretch>
        </p:blipFill>
        <p:spPr>
          <a:xfrm>
            <a:off x="721834" y="3013718"/>
            <a:ext cx="7547283" cy="3090534"/>
          </a:xfrm>
        </p:spPr>
      </p:pic>
      <p:sp>
        <p:nvSpPr>
          <p:cNvPr id="5" name="TextBox 4"/>
          <p:cNvSpPr txBox="1"/>
          <p:nvPr/>
        </p:nvSpPr>
        <p:spPr>
          <a:xfrm>
            <a:off x="457200" y="1363631"/>
            <a:ext cx="8229600" cy="1815882"/>
          </a:xfrm>
          <a:prstGeom prst="rect">
            <a:avLst/>
          </a:prstGeom>
          <a:noFill/>
        </p:spPr>
        <p:txBody>
          <a:bodyPr wrap="square" rtlCol="0">
            <a:spAutoFit/>
          </a:bodyPr>
          <a:lstStyle/>
          <a:p>
            <a:pPr marL="285750" indent="-285750">
              <a:buFont typeface="Arial"/>
              <a:buChar char="•"/>
            </a:pPr>
            <a:r>
              <a:rPr lang="en-US" sz="1600" dirty="0" smtClean="0">
                <a:latin typeface="Helvetica Neue Thin"/>
                <a:cs typeface="Helvetica Neue Thin"/>
              </a:rPr>
              <a:t>Hundreds of millions of documents, reports, project data, lessons learned, scientific research, medical analysis, geo spatial data, IT logs, etc., are stored nation wide</a:t>
            </a:r>
          </a:p>
          <a:p>
            <a:pPr marL="285750" indent="-285750">
              <a:buFont typeface="Arial"/>
              <a:buChar char="•"/>
            </a:pPr>
            <a:r>
              <a:rPr lang="en-US" sz="1600" dirty="0" smtClean="0">
                <a:latin typeface="Helvetica Neue Thin"/>
                <a:cs typeface="Helvetica Neue Thin"/>
              </a:rPr>
              <a:t>The data is growing in terms of variety, velocity, volume, value and veracity</a:t>
            </a:r>
          </a:p>
          <a:p>
            <a:pPr marL="285750" indent="-285750">
              <a:buFont typeface="Arial"/>
              <a:buChar char="•"/>
            </a:pPr>
            <a:r>
              <a:rPr lang="en-US" sz="1600" dirty="0" smtClean="0">
                <a:latin typeface="Helvetica Neue Thin"/>
                <a:cs typeface="Helvetica Neue Thin"/>
              </a:rPr>
              <a:t>Accessibility to Engineering data sources </a:t>
            </a:r>
          </a:p>
          <a:p>
            <a:pPr marL="285750" indent="-285750">
              <a:buFont typeface="Arial"/>
              <a:buChar char="•"/>
            </a:pPr>
            <a:r>
              <a:rPr lang="en-US" sz="1600" dirty="0" smtClean="0">
                <a:latin typeface="Helvetica Neue Thin"/>
                <a:cs typeface="Helvetica Neue Thin"/>
              </a:rPr>
              <a:t>Visibility is limited</a:t>
            </a:r>
          </a:p>
          <a:p>
            <a:pPr marL="285750" indent="-285750">
              <a:buFont typeface="Arial"/>
              <a:buChar char="•"/>
            </a:pPr>
            <a:r>
              <a:rPr lang="en-US" sz="1600" dirty="0" smtClean="0">
                <a:latin typeface="Helvetica Neue Thin"/>
                <a:cs typeface="Helvetica Neue Thin"/>
              </a:rPr>
              <a:t>Access to end users for use case development</a:t>
            </a:r>
          </a:p>
          <a:p>
            <a:pPr marL="285750" indent="-285750">
              <a:buFont typeface="Arial"/>
              <a:buChar char="•"/>
            </a:pPr>
            <a:r>
              <a:rPr lang="en-US" sz="1600" dirty="0" smtClean="0">
                <a:latin typeface="Helvetica Neue Thin"/>
                <a:cs typeface="Helvetica Neue Thin"/>
              </a:rPr>
              <a:t>How do we turn the data into Knowledge?</a:t>
            </a:r>
            <a:endParaRPr lang="en-US" sz="1600" dirty="0">
              <a:latin typeface="Helvetica Neue Thin"/>
              <a:cs typeface="Helvetica Neue Thin"/>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7" name="Rectangle 6"/>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9"/>
          <p:cNvSpPr>
            <a:spLocks noGrp="1"/>
          </p:cNvSpPr>
          <p:nvPr>
            <p:ph type="sldNum" sz="quarter" idx="12"/>
          </p:nvPr>
        </p:nvSpPr>
        <p:spPr>
          <a:xfrm>
            <a:off x="6553200" y="6356350"/>
            <a:ext cx="2133600" cy="365125"/>
          </a:xfrm>
        </p:spPr>
        <p:txBody>
          <a:bodyPr/>
          <a:lstStyle/>
          <a:p>
            <a:fld id="{3B482AA4-66E4-6E40-917F-B726CD42B653}" type="slidenum">
              <a:rPr lang="en-US" b="1" smtClean="0">
                <a:solidFill>
                  <a:srgbClr val="104B79"/>
                </a:solidFill>
                <a:latin typeface="Arial"/>
                <a:cs typeface="Arial"/>
              </a:rPr>
              <a:t>5</a:t>
            </a:fld>
            <a:endParaRPr lang="en-US" b="1" dirty="0">
              <a:solidFill>
                <a:srgbClr val="104B79"/>
              </a:solidFill>
              <a:latin typeface="Arial"/>
              <a:cs typeface="Arial"/>
            </a:endParaRPr>
          </a:p>
        </p:txBody>
      </p:sp>
    </p:spTree>
    <p:extLst>
      <p:ext uri="{BB962C8B-B14F-4D97-AF65-F5344CB8AC3E}">
        <p14:creationId xmlns:p14="http://schemas.microsoft.com/office/powerpoint/2010/main" val="1661282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Accessibility and Visibility</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6</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8" name="Rectangle 7"/>
          <p:cNvSpPr/>
          <p:nvPr/>
        </p:nvSpPr>
        <p:spPr>
          <a:xfrm>
            <a:off x="331320" y="1110930"/>
            <a:ext cx="7772400" cy="3679469"/>
          </a:xfrm>
          <a:prstGeom prst="rect">
            <a:avLst/>
          </a:prstGeom>
        </p:spPr>
        <p:txBody>
          <a:bodyPr wrap="square">
            <a:spAutoFit/>
          </a:bodyPr>
          <a:lstStyle/>
          <a:p>
            <a:pPr marL="285750" indent="-285750">
              <a:lnSpc>
                <a:spcPct val="130000"/>
              </a:lnSpc>
              <a:buClr>
                <a:schemeClr val="tx2">
                  <a:lumMod val="60000"/>
                  <a:lumOff val="40000"/>
                </a:schemeClr>
              </a:buClr>
              <a:buFont typeface="Arial"/>
              <a:buChar char="•"/>
              <a:defRPr/>
            </a:pPr>
            <a:r>
              <a:rPr lang="en-US" dirty="0">
                <a:latin typeface="Helvetica Neue Thin"/>
                <a:cs typeface="Helvetica Neue Thin"/>
              </a:rPr>
              <a:t>Identify and Prioritize Agency Data types, repositories, uses and interaction</a:t>
            </a:r>
          </a:p>
          <a:p>
            <a:pPr marL="285750" indent="-285750">
              <a:lnSpc>
                <a:spcPct val="130000"/>
              </a:lnSpc>
              <a:buClr>
                <a:schemeClr val="tx2">
                  <a:lumMod val="60000"/>
                  <a:lumOff val="40000"/>
                </a:schemeClr>
              </a:buClr>
              <a:buFont typeface="Arial"/>
              <a:buChar char="•"/>
              <a:defRPr/>
            </a:pPr>
            <a:r>
              <a:rPr lang="en-US" dirty="0">
                <a:latin typeface="Helvetica Neue Thin"/>
                <a:cs typeface="Helvetica Neue Thin"/>
              </a:rPr>
              <a:t>Identify User search preference and habits</a:t>
            </a:r>
          </a:p>
          <a:p>
            <a:pPr marL="285750" indent="-285750">
              <a:lnSpc>
                <a:spcPct val="130000"/>
              </a:lnSpc>
              <a:buClr>
                <a:schemeClr val="tx2">
                  <a:lumMod val="60000"/>
                  <a:lumOff val="40000"/>
                </a:schemeClr>
              </a:buClr>
              <a:buFont typeface="Arial"/>
              <a:buChar char="•"/>
              <a:defRPr/>
            </a:pPr>
            <a:r>
              <a:rPr lang="en-US" dirty="0">
                <a:latin typeface="Helvetica Neue Thin"/>
                <a:cs typeface="Helvetica Neue Thin"/>
              </a:rPr>
              <a:t>Develop Search use cases</a:t>
            </a:r>
          </a:p>
          <a:p>
            <a:pPr marL="285750" indent="-285750">
              <a:lnSpc>
                <a:spcPct val="130000"/>
              </a:lnSpc>
              <a:buClr>
                <a:schemeClr val="tx2">
                  <a:lumMod val="60000"/>
                  <a:lumOff val="40000"/>
                </a:schemeClr>
              </a:buClr>
              <a:buFont typeface="Arial"/>
              <a:buChar char="•"/>
              <a:defRPr/>
            </a:pPr>
            <a:r>
              <a:rPr lang="en-US" b="1" dirty="0">
                <a:latin typeface="Helvetica Neue"/>
                <a:cs typeface="Helvetica Neue"/>
              </a:rPr>
              <a:t>Review and evaluate search methods</a:t>
            </a:r>
          </a:p>
          <a:p>
            <a:pPr marL="742950" lvl="1" indent="-285750">
              <a:lnSpc>
                <a:spcPct val="130000"/>
              </a:lnSpc>
              <a:buClr>
                <a:schemeClr val="tx2">
                  <a:lumMod val="60000"/>
                  <a:lumOff val="40000"/>
                </a:schemeClr>
              </a:buClr>
              <a:buFont typeface="Arial"/>
              <a:buChar char="•"/>
              <a:defRPr/>
            </a:pPr>
            <a:r>
              <a:rPr lang="en-US" b="1" dirty="0">
                <a:latin typeface="Helvetica Neue"/>
                <a:cs typeface="Helvetica Neue"/>
              </a:rPr>
              <a:t>Semantic</a:t>
            </a:r>
          </a:p>
          <a:p>
            <a:pPr marL="742950" lvl="1" indent="-285750">
              <a:lnSpc>
                <a:spcPct val="130000"/>
              </a:lnSpc>
              <a:buClr>
                <a:schemeClr val="tx2">
                  <a:lumMod val="60000"/>
                  <a:lumOff val="40000"/>
                </a:schemeClr>
              </a:buClr>
              <a:buFont typeface="Arial"/>
              <a:buChar char="•"/>
              <a:defRPr/>
            </a:pPr>
            <a:r>
              <a:rPr lang="en-US" b="1" dirty="0">
                <a:latin typeface="Helvetica Neue"/>
                <a:cs typeface="Helvetica Neue"/>
              </a:rPr>
              <a:t>Faceted</a:t>
            </a:r>
          </a:p>
          <a:p>
            <a:pPr marL="742950" lvl="1" indent="-285750">
              <a:lnSpc>
                <a:spcPct val="130000"/>
              </a:lnSpc>
              <a:buClr>
                <a:schemeClr val="tx2">
                  <a:lumMod val="60000"/>
                  <a:lumOff val="40000"/>
                </a:schemeClr>
              </a:buClr>
              <a:buFont typeface="Arial"/>
              <a:buChar char="•"/>
              <a:defRPr/>
            </a:pPr>
            <a:r>
              <a:rPr lang="en-US" b="1" dirty="0">
                <a:latin typeface="Helvetica Neue"/>
                <a:cs typeface="Helvetica Neue"/>
              </a:rPr>
              <a:t>Computational</a:t>
            </a:r>
          </a:p>
          <a:p>
            <a:pPr marL="742950" lvl="1" indent="-285750">
              <a:lnSpc>
                <a:spcPct val="130000"/>
              </a:lnSpc>
              <a:buClr>
                <a:schemeClr val="tx2">
                  <a:lumMod val="60000"/>
                  <a:lumOff val="40000"/>
                </a:schemeClr>
              </a:buClr>
              <a:buFont typeface="Arial"/>
              <a:buChar char="•"/>
              <a:defRPr/>
            </a:pPr>
            <a:r>
              <a:rPr lang="en-US" b="1" dirty="0">
                <a:latin typeface="Helvetica Neue"/>
                <a:cs typeface="Helvetica Neue"/>
              </a:rPr>
              <a:t>Cognitive</a:t>
            </a:r>
          </a:p>
          <a:p>
            <a:pPr marL="742950" lvl="1" indent="-285750">
              <a:lnSpc>
                <a:spcPct val="130000"/>
              </a:lnSpc>
              <a:buClr>
                <a:schemeClr val="tx2">
                  <a:lumMod val="60000"/>
                  <a:lumOff val="40000"/>
                </a:schemeClr>
              </a:buClr>
              <a:buFont typeface="Arial"/>
              <a:buChar char="•"/>
              <a:defRPr/>
            </a:pPr>
            <a:r>
              <a:rPr lang="en-US" b="1" dirty="0">
                <a:latin typeface="Helvetica Neue"/>
                <a:cs typeface="Helvetica Neue"/>
              </a:rPr>
              <a:t>Natural Language query</a:t>
            </a:r>
          </a:p>
          <a:p>
            <a:pPr marL="285750" indent="-285750">
              <a:lnSpc>
                <a:spcPct val="130000"/>
              </a:lnSpc>
              <a:buClr>
                <a:schemeClr val="tx2">
                  <a:lumMod val="60000"/>
                  <a:lumOff val="40000"/>
                </a:schemeClr>
              </a:buClr>
              <a:buFont typeface="Arial"/>
              <a:buChar char="•"/>
              <a:defRPr/>
            </a:pPr>
            <a:r>
              <a:rPr lang="en-US" dirty="0">
                <a:latin typeface="Helvetica Neue Thin"/>
                <a:cs typeface="Helvetica Neue Thin"/>
              </a:rPr>
              <a:t>Explore Presentation Mechanisms</a:t>
            </a:r>
          </a:p>
        </p:txBody>
      </p:sp>
    </p:spTree>
    <p:extLst>
      <p:ext uri="{BB962C8B-B14F-4D97-AF65-F5344CB8AC3E}">
        <p14:creationId xmlns:p14="http://schemas.microsoft.com/office/powerpoint/2010/main" val="6780060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9" name="Oval 8"/>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1320" y="201512"/>
            <a:ext cx="7772400" cy="820114"/>
          </a:xfrm>
        </p:spPr>
        <p:txBody>
          <a:bodyPr>
            <a:normAutofit/>
          </a:bodyPr>
          <a:lstStyle/>
          <a:p>
            <a:r>
              <a:rPr lang="en-US" sz="3200" dirty="0" smtClean="0">
                <a:solidFill>
                  <a:schemeClr val="tx2">
                    <a:lumMod val="75000"/>
                  </a:schemeClr>
                </a:solidFill>
                <a:latin typeface="Arial"/>
                <a:cs typeface="Arial"/>
              </a:rPr>
              <a:t>Key Takeaways</a:t>
            </a:r>
            <a:endParaRPr lang="en-US" sz="3200" dirty="0">
              <a:solidFill>
                <a:schemeClr val="tx2">
                  <a:lumMod val="75000"/>
                </a:schemeClr>
              </a:solidFill>
              <a:latin typeface="Arial"/>
              <a:cs typeface="Arial"/>
            </a:endParaRP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Arial"/>
                <a:cs typeface="Arial"/>
              </a:rPr>
              <a:t>7</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3" name="TextBox 12"/>
          <p:cNvSpPr txBox="1"/>
          <p:nvPr/>
        </p:nvSpPr>
        <p:spPr>
          <a:xfrm>
            <a:off x="185614" y="1021626"/>
            <a:ext cx="8753231" cy="4888933"/>
          </a:xfrm>
          <a:prstGeom prst="rect">
            <a:avLst/>
          </a:prstGeom>
          <a:noFill/>
        </p:spPr>
        <p:txBody>
          <a:bodyPr wrap="square" rtlCol="0">
            <a:noAutofit/>
          </a:bodyPr>
          <a:lstStyle/>
          <a:p>
            <a:pPr marL="285750" indent="-285750">
              <a:lnSpc>
                <a:spcPct val="130000"/>
              </a:lnSpc>
              <a:buFont typeface="Arial"/>
              <a:buChar char="•"/>
            </a:pPr>
            <a:r>
              <a:rPr lang="en-US" sz="2000" dirty="0" smtClean="0">
                <a:latin typeface="Helvetica Neue Thin"/>
                <a:cs typeface="Helvetica Neue Thin"/>
              </a:rPr>
              <a:t>There is No One Solution </a:t>
            </a:r>
          </a:p>
          <a:p>
            <a:pPr marL="742950" lvl="1" indent="-285750">
              <a:lnSpc>
                <a:spcPct val="130000"/>
              </a:lnSpc>
              <a:buFont typeface="Arial"/>
              <a:buChar char="•"/>
            </a:pPr>
            <a:r>
              <a:rPr lang="en-US" sz="2000" dirty="0" smtClean="0">
                <a:latin typeface="Helvetica Neue Thin"/>
                <a:cs typeface="Helvetica Neue Thin"/>
              </a:rPr>
              <a:t>Data Driven Visualization</a:t>
            </a:r>
          </a:p>
          <a:p>
            <a:pPr marL="285750" indent="-285750">
              <a:lnSpc>
                <a:spcPct val="130000"/>
              </a:lnSpc>
              <a:buFont typeface="Arial"/>
              <a:buChar char="•"/>
            </a:pPr>
            <a:r>
              <a:rPr lang="en-US" sz="2000" dirty="0" smtClean="0">
                <a:latin typeface="Helvetica Neue Thin"/>
                <a:cs typeface="Helvetica Neue Thin"/>
              </a:rPr>
              <a:t>Master Data Management Plan is essential</a:t>
            </a:r>
          </a:p>
          <a:p>
            <a:pPr marL="742950" lvl="1" indent="-285750">
              <a:lnSpc>
                <a:spcPct val="130000"/>
              </a:lnSpc>
              <a:buFont typeface="Arial"/>
              <a:buChar char="•"/>
            </a:pPr>
            <a:r>
              <a:rPr lang="en-US" sz="2000" dirty="0" smtClean="0">
                <a:latin typeface="Helvetica Neue Thin"/>
                <a:cs typeface="Helvetica Neue Thin"/>
              </a:rPr>
              <a:t>Structure</a:t>
            </a:r>
          </a:p>
          <a:p>
            <a:pPr marL="742950" lvl="1" indent="-285750">
              <a:lnSpc>
                <a:spcPct val="130000"/>
              </a:lnSpc>
              <a:buFont typeface="Arial"/>
              <a:buChar char="•"/>
            </a:pPr>
            <a:r>
              <a:rPr lang="en-US" sz="2000" dirty="0" smtClean="0">
                <a:latin typeface="Helvetica Neue Thin"/>
                <a:cs typeface="Helvetica Neue Thin"/>
              </a:rPr>
              <a:t>Format</a:t>
            </a:r>
          </a:p>
          <a:p>
            <a:pPr marL="742950" lvl="1" indent="-285750">
              <a:lnSpc>
                <a:spcPct val="130000"/>
              </a:lnSpc>
              <a:buFont typeface="Arial"/>
              <a:buChar char="•"/>
            </a:pPr>
            <a:r>
              <a:rPr lang="en-US" sz="2000" dirty="0" smtClean="0">
                <a:latin typeface="Helvetica Neue Thin"/>
                <a:cs typeface="Helvetica Neue Thin"/>
              </a:rPr>
              <a:t>Metadata</a:t>
            </a:r>
          </a:p>
          <a:p>
            <a:pPr marL="285750" indent="-285750">
              <a:lnSpc>
                <a:spcPct val="130000"/>
              </a:lnSpc>
              <a:buFont typeface="Arial"/>
              <a:buChar char="•"/>
            </a:pPr>
            <a:r>
              <a:rPr lang="en-US" sz="2000" dirty="0" smtClean="0">
                <a:latin typeface="Helvetica Neue Thin"/>
                <a:cs typeface="Helvetica Neue Thin"/>
              </a:rPr>
              <a:t>Identify Critical Data</a:t>
            </a:r>
          </a:p>
          <a:p>
            <a:pPr marL="285750" indent="-285750">
              <a:lnSpc>
                <a:spcPct val="130000"/>
              </a:lnSpc>
              <a:buFont typeface="Arial"/>
              <a:buChar char="•"/>
            </a:pPr>
            <a:r>
              <a:rPr lang="en-US" sz="2000" dirty="0" smtClean="0">
                <a:latin typeface="Helvetica Neue Thin"/>
                <a:cs typeface="Helvetica Neue Thin"/>
              </a:rPr>
              <a:t>Develop Standards for Government and Contractor created data</a:t>
            </a:r>
          </a:p>
          <a:p>
            <a:pPr marL="742950" lvl="1" indent="-285750">
              <a:lnSpc>
                <a:spcPct val="130000"/>
              </a:lnSpc>
              <a:buFont typeface="Arial"/>
              <a:buChar char="•"/>
            </a:pPr>
            <a:r>
              <a:rPr lang="en-US" sz="2000" dirty="0" smtClean="0">
                <a:latin typeface="Helvetica Neue Thin"/>
                <a:cs typeface="Helvetica Neue Thin"/>
              </a:rPr>
              <a:t>Content Management</a:t>
            </a:r>
          </a:p>
          <a:p>
            <a:pPr marL="742950" lvl="1" indent="-285750">
              <a:lnSpc>
                <a:spcPct val="130000"/>
              </a:lnSpc>
              <a:buFont typeface="Arial"/>
              <a:buChar char="•"/>
            </a:pPr>
            <a:r>
              <a:rPr lang="en-US" sz="2000" dirty="0" smtClean="0">
                <a:latin typeface="Helvetica Neue Thin"/>
                <a:cs typeface="Helvetica Neue Thin"/>
              </a:rPr>
              <a:t>Storage</a:t>
            </a:r>
          </a:p>
          <a:p>
            <a:pPr marL="742950" lvl="1" indent="-285750">
              <a:lnSpc>
                <a:spcPct val="130000"/>
              </a:lnSpc>
              <a:buFont typeface="Arial"/>
              <a:buChar char="•"/>
            </a:pPr>
            <a:r>
              <a:rPr lang="en-US" sz="2000" dirty="0" smtClean="0">
                <a:latin typeface="Helvetica Neue Thin"/>
                <a:cs typeface="Helvetica Neue Thin"/>
              </a:rPr>
              <a:t>Accessibility</a:t>
            </a:r>
          </a:p>
          <a:p>
            <a:pPr marL="285750" indent="-285750">
              <a:lnSpc>
                <a:spcPct val="130000"/>
              </a:lnSpc>
              <a:buFont typeface="Arial"/>
              <a:buChar char="•"/>
            </a:pPr>
            <a:r>
              <a:rPr lang="en-US" sz="2000" dirty="0" smtClean="0">
                <a:latin typeface="Helvetica Neue Thin"/>
                <a:cs typeface="Helvetica Neue Thin"/>
              </a:rPr>
              <a:t>We are losing vast amounts of critical data</a:t>
            </a:r>
          </a:p>
          <a:p>
            <a:pPr lvl="1">
              <a:lnSpc>
                <a:spcPct val="130000"/>
              </a:lnSpc>
            </a:pPr>
            <a:r>
              <a:rPr lang="en-US" sz="2000" dirty="0" smtClean="0">
                <a:latin typeface="Helvetica Neue Thin"/>
                <a:cs typeface="Helvetica Neue Thin"/>
              </a:rPr>
              <a:t>			</a:t>
            </a:r>
          </a:p>
          <a:p>
            <a:pPr marL="285750" indent="-285750">
              <a:lnSpc>
                <a:spcPct val="130000"/>
              </a:lnSpc>
              <a:buFont typeface="Arial"/>
              <a:buChar char="•"/>
            </a:pPr>
            <a:endParaRPr lang="en-US" sz="2000" dirty="0" smtClean="0">
              <a:solidFill>
                <a:srgbClr val="000000"/>
              </a:solidFill>
              <a:latin typeface="Helvetica Neue Thin"/>
              <a:cs typeface="Helvetica Neue Thin"/>
            </a:endParaRPr>
          </a:p>
        </p:txBody>
      </p:sp>
    </p:spTree>
    <p:extLst>
      <p:ext uri="{BB962C8B-B14F-4D97-AF65-F5344CB8AC3E}">
        <p14:creationId xmlns:p14="http://schemas.microsoft.com/office/powerpoint/2010/main" val="3457639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tx2">
                    <a:lumMod val="75000"/>
                  </a:schemeClr>
                </a:solidFill>
                <a:latin typeface="Arial"/>
                <a:cs typeface="Arial"/>
              </a:rPr>
              <a:t>Approach</a:t>
            </a:r>
            <a:endParaRPr lang="en-US" dirty="0"/>
          </a:p>
        </p:txBody>
      </p:sp>
      <p:pic>
        <p:nvPicPr>
          <p:cNvPr id="6" name="Content Placeholder 5"/>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174" r="-58"/>
          <a:stretch/>
        </p:blipFill>
        <p:spPr>
          <a:xfrm>
            <a:off x="545321" y="2179146"/>
            <a:ext cx="5094451" cy="3949546"/>
          </a:xfrm>
        </p:spPr>
      </p:pic>
      <p:sp>
        <p:nvSpPr>
          <p:cNvPr id="7" name="TextBox 6"/>
          <p:cNvSpPr txBox="1"/>
          <p:nvPr/>
        </p:nvSpPr>
        <p:spPr>
          <a:xfrm>
            <a:off x="457200" y="1413517"/>
            <a:ext cx="7307975" cy="646331"/>
          </a:xfrm>
          <a:prstGeom prst="rect">
            <a:avLst/>
          </a:prstGeom>
          <a:noFill/>
        </p:spPr>
        <p:txBody>
          <a:bodyPr wrap="none" rtlCol="0">
            <a:spAutoFit/>
          </a:bodyPr>
          <a:lstStyle/>
          <a:p>
            <a:r>
              <a:rPr lang="en-US" dirty="0" smtClean="0">
                <a:latin typeface="Helvetica Neue Thin"/>
                <a:cs typeface="Helvetica Neue Thin"/>
              </a:rPr>
              <a:t>To convert data to knowledge a convergence of Knowledge Management, </a:t>
            </a:r>
          </a:p>
          <a:p>
            <a:r>
              <a:rPr lang="en-US" dirty="0" smtClean="0">
                <a:latin typeface="Helvetica Neue Thin"/>
                <a:cs typeface="Helvetica Neue Thin"/>
              </a:rPr>
              <a:t>Data Management and Big Data Analytics is necessary </a:t>
            </a:r>
            <a:endParaRPr lang="en-US" dirty="0">
              <a:latin typeface="Helvetica Neue Thin"/>
              <a:cs typeface="Helvetica Neue Thin"/>
            </a:endParaRPr>
          </a:p>
        </p:txBody>
      </p:sp>
      <p:pic>
        <p:nvPicPr>
          <p:cNvPr id="8" name="Picture 7"/>
          <p:cNvPicPr>
            <a:picLocks noChangeAspect="1"/>
          </p:cNvPicPr>
          <p:nvPr/>
        </p:nvPicPr>
        <p:blipFill>
          <a:blip r:embed="rId3"/>
          <a:stretch>
            <a:fillRect/>
          </a:stretch>
        </p:blipFill>
        <p:spPr>
          <a:xfrm>
            <a:off x="5542172" y="2271522"/>
            <a:ext cx="3288134" cy="3857169"/>
          </a:xfrm>
          <a:prstGeom prst="rect">
            <a:avLst/>
          </a:prstGeom>
        </p:spPr>
      </p:pic>
      <p:sp>
        <p:nvSpPr>
          <p:cNvPr id="9" name="Right Arrow 8"/>
          <p:cNvSpPr/>
          <p:nvPr/>
        </p:nvSpPr>
        <p:spPr>
          <a:xfrm>
            <a:off x="3444135" y="4210105"/>
            <a:ext cx="2098037" cy="137778"/>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11" name="Rectangle 10"/>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cko_logo-n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13" name="Oval 12"/>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9"/>
          <p:cNvSpPr>
            <a:spLocks noGrp="1"/>
          </p:cNvSpPr>
          <p:nvPr>
            <p:ph type="sldNum" sz="quarter" idx="12"/>
          </p:nvPr>
        </p:nvSpPr>
        <p:spPr>
          <a:xfrm>
            <a:off x="6553200" y="6356350"/>
            <a:ext cx="2133600" cy="365125"/>
          </a:xfrm>
        </p:spPr>
        <p:txBody>
          <a:bodyPr/>
          <a:lstStyle/>
          <a:p>
            <a:fld id="{3B482AA4-66E4-6E40-917F-B726CD42B653}" type="slidenum">
              <a:rPr lang="en-US" b="1" smtClean="0">
                <a:solidFill>
                  <a:srgbClr val="104B79"/>
                </a:solidFill>
                <a:latin typeface="Arial"/>
                <a:cs typeface="Arial"/>
              </a:rPr>
              <a:t>8</a:t>
            </a:fld>
            <a:endParaRPr lang="en-US" b="1" dirty="0">
              <a:solidFill>
                <a:srgbClr val="104B79"/>
              </a:solidFill>
              <a:latin typeface="Arial"/>
              <a:cs typeface="Arial"/>
            </a:endParaRPr>
          </a:p>
        </p:txBody>
      </p:sp>
    </p:spTree>
    <p:extLst>
      <p:ext uri="{BB962C8B-B14F-4D97-AF65-F5344CB8AC3E}">
        <p14:creationId xmlns:p14="http://schemas.microsoft.com/office/powerpoint/2010/main" val="3558793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tx2">
                    <a:lumMod val="75000"/>
                  </a:schemeClr>
                </a:solidFill>
                <a:latin typeface="Arial"/>
                <a:cs typeface="Arial"/>
              </a:rPr>
              <a:t>Strategy</a:t>
            </a:r>
            <a:endParaRPr lang="en-US" dirty="0">
              <a:solidFill>
                <a:schemeClr val="tx2">
                  <a:lumMod val="75000"/>
                </a:schemeClr>
              </a:solidFill>
              <a:latin typeface="Arial"/>
              <a:cs typeface="Arial"/>
            </a:endParaRPr>
          </a:p>
        </p:txBody>
      </p:sp>
      <p:sp>
        <p:nvSpPr>
          <p:cNvPr id="3" name="Content Placeholder 2"/>
          <p:cNvSpPr>
            <a:spLocks noGrp="1"/>
          </p:cNvSpPr>
          <p:nvPr>
            <p:ph idx="1"/>
          </p:nvPr>
        </p:nvSpPr>
        <p:spPr/>
        <p:txBody>
          <a:bodyPr>
            <a:normAutofit/>
          </a:bodyPr>
          <a:lstStyle/>
          <a:p>
            <a:r>
              <a:rPr lang="en-US" dirty="0" smtClean="0">
                <a:latin typeface="Helvetica Neue Thin"/>
                <a:cs typeface="Helvetica Neue Thin"/>
              </a:rPr>
              <a:t>Data Management</a:t>
            </a:r>
          </a:p>
          <a:p>
            <a:pPr lvl="1"/>
            <a:r>
              <a:rPr lang="en-US" dirty="0" smtClean="0">
                <a:latin typeface="Helvetica Neue Thin"/>
                <a:cs typeface="Helvetica Neue Thin"/>
              </a:rPr>
              <a:t>Framework for setting common procedures and formats for creating and storing data</a:t>
            </a:r>
          </a:p>
          <a:p>
            <a:r>
              <a:rPr lang="en-US" dirty="0" smtClean="0">
                <a:latin typeface="Helvetica Neue Thin"/>
                <a:cs typeface="Helvetica Neue Thin"/>
              </a:rPr>
              <a:t>Big Data Analytics</a:t>
            </a:r>
          </a:p>
          <a:p>
            <a:pPr lvl="1"/>
            <a:r>
              <a:rPr lang="en-US" dirty="0" smtClean="0">
                <a:latin typeface="Helvetica Neue Thin"/>
                <a:cs typeface="Helvetica Neue Thin"/>
              </a:rPr>
              <a:t>Provides tools and methodology to convert data into knowledge</a:t>
            </a:r>
          </a:p>
          <a:p>
            <a:r>
              <a:rPr lang="en-US" dirty="0" smtClean="0">
                <a:latin typeface="Helvetica Neue Thin"/>
                <a:cs typeface="Helvetica Neue Thin"/>
              </a:rPr>
              <a:t>Knowledge Management</a:t>
            </a:r>
          </a:p>
          <a:p>
            <a:pPr lvl="1"/>
            <a:r>
              <a:rPr lang="en-US" dirty="0" smtClean="0">
                <a:latin typeface="Helvetica Neue Thin"/>
                <a:cs typeface="Helvetica Neue Thin"/>
              </a:rPr>
              <a:t>Tacit to explicit, Search, Business Intelligence</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8121" y="129121"/>
            <a:ext cx="821792" cy="753428"/>
          </a:xfrm>
          <a:prstGeom prst="rect">
            <a:avLst/>
          </a:prstGeom>
        </p:spPr>
      </p:pic>
      <p:sp>
        <p:nvSpPr>
          <p:cNvPr id="5" name="Rectangle 4"/>
          <p:cNvSpPr/>
          <p:nvPr/>
        </p:nvSpPr>
        <p:spPr>
          <a:xfrm>
            <a:off x="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39" y="6245460"/>
            <a:ext cx="3860601" cy="494157"/>
          </a:xfrm>
          <a:prstGeom prst="rect">
            <a:avLst/>
          </a:prstGeom>
        </p:spPr>
      </p:pic>
      <p:sp>
        <p:nvSpPr>
          <p:cNvPr id="7" name="Oval 6"/>
          <p:cNvSpPr/>
          <p:nvPr/>
        </p:nvSpPr>
        <p:spPr>
          <a:xfrm>
            <a:off x="8342444" y="6337837"/>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9"/>
          <p:cNvSpPr>
            <a:spLocks noGrp="1"/>
          </p:cNvSpPr>
          <p:nvPr>
            <p:ph type="sldNum" sz="quarter" idx="12"/>
          </p:nvPr>
        </p:nvSpPr>
        <p:spPr>
          <a:xfrm>
            <a:off x="6553200" y="6356350"/>
            <a:ext cx="2133600" cy="365125"/>
          </a:xfrm>
        </p:spPr>
        <p:txBody>
          <a:bodyPr/>
          <a:lstStyle/>
          <a:p>
            <a:fld id="{3B482AA4-66E4-6E40-917F-B726CD42B653}" type="slidenum">
              <a:rPr lang="en-US" b="1" smtClean="0">
                <a:solidFill>
                  <a:srgbClr val="104B79"/>
                </a:solidFill>
                <a:latin typeface="Arial"/>
                <a:cs typeface="Arial"/>
              </a:rPr>
              <a:t>9</a:t>
            </a:fld>
            <a:endParaRPr lang="en-US" b="1" dirty="0">
              <a:solidFill>
                <a:srgbClr val="104B79"/>
              </a:solidFill>
              <a:latin typeface="Arial"/>
              <a:cs typeface="Arial"/>
            </a:endParaRPr>
          </a:p>
        </p:txBody>
      </p:sp>
    </p:spTree>
    <p:extLst>
      <p:ext uri="{BB962C8B-B14F-4D97-AF65-F5344CB8AC3E}">
        <p14:creationId xmlns:p14="http://schemas.microsoft.com/office/powerpoint/2010/main" val="18533930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ASACK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3648</TotalTime>
  <Words>2560</Words>
  <Application>Microsoft Macintosh PowerPoint</Application>
  <PresentationFormat>On-screen Show (4:3)</PresentationFormat>
  <Paragraphs>258</Paragraphs>
  <Slides>31</Slides>
  <Notes>18</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NASACKO</vt:lpstr>
      <vt:lpstr>PowerPoint Presentation</vt:lpstr>
      <vt:lpstr>CHALLENGES IN BUILDING KM SYSTEMS</vt:lpstr>
      <vt:lpstr>Organizational Learning</vt:lpstr>
      <vt:lpstr>Learning techniques and Tools</vt:lpstr>
      <vt:lpstr>Current Situation</vt:lpstr>
      <vt:lpstr>Accessibility and Visibility</vt:lpstr>
      <vt:lpstr>Key Takeaways</vt:lpstr>
      <vt:lpstr>Approach</vt:lpstr>
      <vt:lpstr>Strategy</vt:lpstr>
      <vt:lpstr>End User is the Priority</vt:lpstr>
      <vt:lpstr>Emphasis on Visual Analytics</vt:lpstr>
      <vt:lpstr>Available Tools</vt:lpstr>
      <vt:lpstr>Examples</vt:lpstr>
      <vt:lpstr>Find a Document…</vt:lpstr>
      <vt:lpstr>Find Experts…</vt:lpstr>
      <vt:lpstr>Make decisions…</vt:lpstr>
      <vt:lpstr>Interactive Data Reports</vt:lpstr>
      <vt:lpstr>PowerPoint Presentation</vt:lpstr>
      <vt:lpstr>Lesson learned database</vt:lpstr>
      <vt:lpstr>Topic modeling</vt:lpstr>
      <vt:lpstr>Topic Modeling Process Steps </vt:lpstr>
      <vt:lpstr>Categories</vt:lpstr>
      <vt:lpstr>Correlation by Category</vt:lpstr>
      <vt:lpstr>Topics for Categories</vt:lpstr>
      <vt:lpstr>Topic Trends</vt:lpstr>
      <vt:lpstr>Topic visualization</vt:lpstr>
      <vt:lpstr>Questions?</vt:lpstr>
      <vt:lpstr>PowerPoint Presentation</vt:lpstr>
      <vt:lpstr>PowerPoint Presentation</vt:lpstr>
      <vt:lpstr>PowerPoint Presentation</vt:lpstr>
      <vt:lpstr>PowerPoint Presentation</vt:lpstr>
    </vt:vector>
  </TitlesOfParts>
  <Manager/>
  <Company>NASA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Meza, David (JSC-NA141)</dc:creator>
  <cp:keywords/>
  <dc:description/>
  <cp:lastModifiedBy>Daren Welsh</cp:lastModifiedBy>
  <cp:revision>93</cp:revision>
  <dcterms:created xsi:type="dcterms:W3CDTF">2015-01-07T22:25:41Z</dcterms:created>
  <dcterms:modified xsi:type="dcterms:W3CDTF">2015-06-08T20:26:31Z</dcterms:modified>
  <cp:category/>
</cp:coreProperties>
</file>